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326" r:id="rId2"/>
    <p:sldId id="306" r:id="rId3"/>
    <p:sldId id="315" r:id="rId4"/>
    <p:sldId id="316" r:id="rId5"/>
    <p:sldId id="336" r:id="rId6"/>
    <p:sldId id="332" r:id="rId7"/>
    <p:sldId id="333" r:id="rId8"/>
    <p:sldId id="320" r:id="rId9"/>
    <p:sldId id="304" r:id="rId10"/>
    <p:sldId id="337" r:id="rId11"/>
    <p:sldId id="338" r:id="rId12"/>
    <p:sldId id="339" r:id="rId13"/>
    <p:sldId id="340" r:id="rId14"/>
    <p:sldId id="341" r:id="rId15"/>
    <p:sldId id="342" r:id="rId16"/>
    <p:sldId id="343" r:id="rId17"/>
    <p:sldId id="344" r:id="rId18"/>
    <p:sldId id="345" r:id="rId19"/>
    <p:sldId id="346" r:id="rId20"/>
    <p:sldId id="347" r:id="rId21"/>
    <p:sldId id="348" r:id="rId22"/>
    <p:sldId id="349" r:id="rId23"/>
    <p:sldId id="350" r:id="rId24"/>
    <p:sldId id="303" r:id="rId25"/>
    <p:sldId id="305" r:id="rId26"/>
  </p:sldIdLst>
  <p:sldSz cx="9144000" cy="5715000" type="screen16x10"/>
  <p:notesSz cx="6858000" cy="9144000"/>
  <p:custDataLst>
    <p:tags r:id="rId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5465" userDrawn="1">
          <p15:clr>
            <a:srgbClr val="A4A3A4"/>
          </p15:clr>
        </p15:guide>
        <p15:guide id="3" orient="horz" pos="3320" userDrawn="1">
          <p15:clr>
            <a:srgbClr val="A4A3A4"/>
          </p15:clr>
        </p15:guide>
        <p15:guide id="11" pos="317" userDrawn="1">
          <p15:clr>
            <a:srgbClr val="A4A3A4"/>
          </p15:clr>
        </p15:guide>
        <p15:guide id="12" orient="horz" pos="553" userDrawn="1">
          <p15:clr>
            <a:srgbClr val="A4A3A4"/>
          </p15:clr>
        </p15:guide>
        <p15:guide id="13" orient="horz" pos="3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558ED5"/>
    <a:srgbClr val="1F85A6"/>
    <a:srgbClr val="E6E6E6"/>
    <a:srgbClr val="D1022C"/>
    <a:srgbClr val="BFD5EF"/>
    <a:srgbClr val="FFFFFF"/>
    <a:srgbClr val="C00000"/>
    <a:srgbClr val="A6A6A6"/>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68" autoAdjust="0"/>
    <p:restoredTop sz="75735" autoAdjust="0"/>
  </p:normalViewPr>
  <p:slideViewPr>
    <p:cSldViewPr snapToGrid="0" snapToObjects="1" showGuides="1">
      <p:cViewPr varScale="1">
        <p:scale>
          <a:sx n="82" d="100"/>
          <a:sy n="82" d="100"/>
        </p:scale>
        <p:origin x="1356" y="84"/>
      </p:cViewPr>
      <p:guideLst>
        <p:guide pos="5465"/>
        <p:guide orient="horz" pos="3320"/>
        <p:guide pos="317"/>
        <p:guide orient="horz" pos="553"/>
        <p:guide orient="horz" pos="349"/>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3C74E0-FEFD-4DFC-94F4-BCE6486EB8F3}"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s-ES"/>
        </a:p>
      </dgm:t>
    </dgm:pt>
    <dgm:pt modelId="{58AE009B-26A1-406F-A012-49A87177CB51}">
      <dgm:prSet/>
      <dgm:spPr/>
      <dgm:t>
        <a:bodyPr/>
        <a:lstStyle/>
        <a:p>
          <a:r>
            <a:rPr lang="es-PE" dirty="0"/>
            <a:t>Expandir una instalación existente en lugar de moverla; </a:t>
          </a:r>
          <a:endParaRPr lang="es-ES" dirty="0"/>
        </a:p>
      </dgm:t>
    </dgm:pt>
    <dgm:pt modelId="{D5FBDA2D-E612-4AF9-9907-391A33B544E3}" type="parTrans" cxnId="{0001C91D-640C-4069-B941-08490D749B7E}">
      <dgm:prSet/>
      <dgm:spPr/>
      <dgm:t>
        <a:bodyPr/>
        <a:lstStyle/>
        <a:p>
          <a:endParaRPr lang="es-ES"/>
        </a:p>
      </dgm:t>
    </dgm:pt>
    <dgm:pt modelId="{A8ADE990-761E-4573-A543-B2E5FCC248CF}" type="sibTrans" cxnId="{0001C91D-640C-4069-B941-08490D749B7E}">
      <dgm:prSet/>
      <dgm:spPr/>
      <dgm:t>
        <a:bodyPr/>
        <a:lstStyle/>
        <a:p>
          <a:endParaRPr lang="es-ES"/>
        </a:p>
      </dgm:t>
    </dgm:pt>
    <dgm:pt modelId="{4930F07F-262A-41D0-8F33-E7DC60968104}">
      <dgm:prSet/>
      <dgm:spPr/>
      <dgm:t>
        <a:bodyPr/>
        <a:lstStyle/>
        <a:p>
          <a:r>
            <a:rPr lang="es-PE" dirty="0"/>
            <a:t>Mantener los sitios actuales mientras se abren instalaciones en algún otro lugar, o </a:t>
          </a:r>
          <a:endParaRPr lang="es-ES" dirty="0"/>
        </a:p>
      </dgm:t>
    </dgm:pt>
    <dgm:pt modelId="{81877F9F-ED9D-45C6-B33D-6EDF65F96728}" type="parTrans" cxnId="{21B0578E-AB70-4C81-A502-EABD7389285B}">
      <dgm:prSet/>
      <dgm:spPr/>
      <dgm:t>
        <a:bodyPr/>
        <a:lstStyle/>
        <a:p>
          <a:endParaRPr lang="es-ES"/>
        </a:p>
      </dgm:t>
    </dgm:pt>
    <dgm:pt modelId="{EB4FF0A3-BE28-486E-8CD0-AA89C106097F}" type="sibTrans" cxnId="{21B0578E-AB70-4C81-A502-EABD7389285B}">
      <dgm:prSet/>
      <dgm:spPr/>
      <dgm:t>
        <a:bodyPr/>
        <a:lstStyle/>
        <a:p>
          <a:endParaRPr lang="es-ES"/>
        </a:p>
      </dgm:t>
    </dgm:pt>
    <dgm:pt modelId="{A87D2C18-9F46-487E-87E3-209E2C145099}">
      <dgm:prSet/>
      <dgm:spPr/>
      <dgm:t>
        <a:bodyPr/>
        <a:lstStyle/>
        <a:p>
          <a:r>
            <a:rPr lang="es-PE" dirty="0"/>
            <a:t>Cerrar las instalaciones existentes y cambiarse a una nueva localización.</a:t>
          </a:r>
          <a:endParaRPr lang="es-ES" dirty="0"/>
        </a:p>
      </dgm:t>
    </dgm:pt>
    <dgm:pt modelId="{42DF5310-900D-4499-9BCB-8B103D5F463F}" type="parTrans" cxnId="{94686696-575F-4D14-9117-B0F9E6D3008F}">
      <dgm:prSet/>
      <dgm:spPr/>
      <dgm:t>
        <a:bodyPr/>
        <a:lstStyle/>
        <a:p>
          <a:endParaRPr lang="es-ES"/>
        </a:p>
      </dgm:t>
    </dgm:pt>
    <dgm:pt modelId="{CEC8CA32-5B75-4293-99C4-72C8C1D2D759}" type="sibTrans" cxnId="{94686696-575F-4D14-9117-B0F9E6D3008F}">
      <dgm:prSet/>
      <dgm:spPr/>
      <dgm:t>
        <a:bodyPr/>
        <a:lstStyle/>
        <a:p>
          <a:endParaRPr lang="es-ES"/>
        </a:p>
      </dgm:t>
    </dgm:pt>
    <dgm:pt modelId="{4CDBE953-197F-49EB-B5C9-D0AC285CF6D8}" type="pres">
      <dgm:prSet presAssocID="{533C74E0-FEFD-4DFC-94F4-BCE6486EB8F3}" presName="Name0" presStyleCnt="0">
        <dgm:presLayoutVars>
          <dgm:dir/>
          <dgm:resizeHandles val="exact"/>
        </dgm:presLayoutVars>
      </dgm:prSet>
      <dgm:spPr/>
      <dgm:t>
        <a:bodyPr/>
        <a:lstStyle/>
        <a:p>
          <a:endParaRPr lang="es-ES"/>
        </a:p>
      </dgm:t>
    </dgm:pt>
    <dgm:pt modelId="{CC65598F-BDF6-49DE-BB45-41E4A20C2D1A}" type="pres">
      <dgm:prSet presAssocID="{533C74E0-FEFD-4DFC-94F4-BCE6486EB8F3}" presName="fgShape" presStyleLbl="fgShp" presStyleIdx="0" presStyleCnt="1"/>
      <dgm:spPr/>
    </dgm:pt>
    <dgm:pt modelId="{14C623D6-A05B-4EAA-9EFA-3FEA599FDE04}" type="pres">
      <dgm:prSet presAssocID="{533C74E0-FEFD-4DFC-94F4-BCE6486EB8F3}" presName="linComp" presStyleCnt="0"/>
      <dgm:spPr/>
    </dgm:pt>
    <dgm:pt modelId="{F3AC379E-F8F2-462D-BE50-79D4EA48E025}" type="pres">
      <dgm:prSet presAssocID="{58AE009B-26A1-406F-A012-49A87177CB51}" presName="compNode" presStyleCnt="0"/>
      <dgm:spPr/>
    </dgm:pt>
    <dgm:pt modelId="{67E7F0B2-F9DC-4B00-B1A8-96A6ACBF22E2}" type="pres">
      <dgm:prSet presAssocID="{58AE009B-26A1-406F-A012-49A87177CB51}" presName="bkgdShape" presStyleLbl="node1" presStyleIdx="0" presStyleCnt="3"/>
      <dgm:spPr/>
      <dgm:t>
        <a:bodyPr/>
        <a:lstStyle/>
        <a:p>
          <a:endParaRPr lang="es-ES"/>
        </a:p>
      </dgm:t>
    </dgm:pt>
    <dgm:pt modelId="{7298F74D-F783-4B88-B7C9-87BEA2608CB1}" type="pres">
      <dgm:prSet presAssocID="{58AE009B-26A1-406F-A012-49A87177CB51}" presName="nodeTx" presStyleLbl="node1" presStyleIdx="0" presStyleCnt="3">
        <dgm:presLayoutVars>
          <dgm:bulletEnabled val="1"/>
        </dgm:presLayoutVars>
      </dgm:prSet>
      <dgm:spPr/>
      <dgm:t>
        <a:bodyPr/>
        <a:lstStyle/>
        <a:p>
          <a:endParaRPr lang="es-ES"/>
        </a:p>
      </dgm:t>
    </dgm:pt>
    <dgm:pt modelId="{4E0BACC3-CF1A-4258-B000-F12612A570EB}" type="pres">
      <dgm:prSet presAssocID="{58AE009B-26A1-406F-A012-49A87177CB51}" presName="invisiNode" presStyleLbl="node1" presStyleIdx="0" presStyleCnt="3"/>
      <dgm:spPr/>
    </dgm:pt>
    <dgm:pt modelId="{19E803F8-CE26-4DBF-8588-42D1D667F221}" type="pres">
      <dgm:prSet presAssocID="{58AE009B-26A1-406F-A012-49A87177CB51}" presName="imagNode" presStyleLbl="fgImgPlace1" presStyleIdx="0" presStyleCnt="3"/>
      <dgm:spPr>
        <a:blipFill rotWithShape="1">
          <a:blip xmlns:r="http://schemas.openxmlformats.org/officeDocument/2006/relationships" r:embed="rId1"/>
          <a:srcRect/>
          <a:stretch>
            <a:fillRect l="-39000" r="-39000"/>
          </a:stretch>
        </a:blipFill>
      </dgm:spPr>
    </dgm:pt>
    <dgm:pt modelId="{2C260554-78B6-492C-AAD0-CB3A60691B62}" type="pres">
      <dgm:prSet presAssocID="{A8ADE990-761E-4573-A543-B2E5FCC248CF}" presName="sibTrans" presStyleLbl="sibTrans2D1" presStyleIdx="0" presStyleCnt="0"/>
      <dgm:spPr/>
      <dgm:t>
        <a:bodyPr/>
        <a:lstStyle/>
        <a:p>
          <a:endParaRPr lang="es-ES"/>
        </a:p>
      </dgm:t>
    </dgm:pt>
    <dgm:pt modelId="{2E703251-F395-4D39-8D41-EE09A27D25CD}" type="pres">
      <dgm:prSet presAssocID="{4930F07F-262A-41D0-8F33-E7DC60968104}" presName="compNode" presStyleCnt="0"/>
      <dgm:spPr/>
    </dgm:pt>
    <dgm:pt modelId="{639125B2-3C5F-4C9B-B06A-F647DC20CB16}" type="pres">
      <dgm:prSet presAssocID="{4930F07F-262A-41D0-8F33-E7DC60968104}" presName="bkgdShape" presStyleLbl="node1" presStyleIdx="1" presStyleCnt="3"/>
      <dgm:spPr/>
      <dgm:t>
        <a:bodyPr/>
        <a:lstStyle/>
        <a:p>
          <a:endParaRPr lang="es-ES"/>
        </a:p>
      </dgm:t>
    </dgm:pt>
    <dgm:pt modelId="{8E669640-BC30-4604-AB90-61FAD8539592}" type="pres">
      <dgm:prSet presAssocID="{4930F07F-262A-41D0-8F33-E7DC60968104}" presName="nodeTx" presStyleLbl="node1" presStyleIdx="1" presStyleCnt="3">
        <dgm:presLayoutVars>
          <dgm:bulletEnabled val="1"/>
        </dgm:presLayoutVars>
      </dgm:prSet>
      <dgm:spPr/>
      <dgm:t>
        <a:bodyPr/>
        <a:lstStyle/>
        <a:p>
          <a:endParaRPr lang="es-ES"/>
        </a:p>
      </dgm:t>
    </dgm:pt>
    <dgm:pt modelId="{B7D3ABB3-1BE4-4D4C-B6C7-C89625FB1962}" type="pres">
      <dgm:prSet presAssocID="{4930F07F-262A-41D0-8F33-E7DC60968104}" presName="invisiNode" presStyleLbl="node1" presStyleIdx="1" presStyleCnt="3"/>
      <dgm:spPr/>
    </dgm:pt>
    <dgm:pt modelId="{DA2FD75B-7D68-49DB-B3D4-66CD08A9898D}" type="pres">
      <dgm:prSet presAssocID="{4930F07F-262A-41D0-8F33-E7DC60968104}" presName="imagNode" presStyleLbl="fgImgPlace1" presStyleIdx="1" presStyleCnt="3"/>
      <dgm:spPr>
        <a:prstGeom prst="rect">
          <a:avLst/>
        </a:prstGeom>
        <a:blipFill rotWithShape="1">
          <a:blip xmlns:r="http://schemas.openxmlformats.org/officeDocument/2006/relationships" r:embed="rId2"/>
          <a:srcRect/>
          <a:stretch>
            <a:fillRect l="-28000" r="-28000"/>
          </a:stretch>
        </a:blipFill>
      </dgm:spPr>
    </dgm:pt>
    <dgm:pt modelId="{03D4215E-2036-40D2-86AF-3FF3ED5648E6}" type="pres">
      <dgm:prSet presAssocID="{EB4FF0A3-BE28-486E-8CD0-AA89C106097F}" presName="sibTrans" presStyleLbl="sibTrans2D1" presStyleIdx="0" presStyleCnt="0"/>
      <dgm:spPr/>
      <dgm:t>
        <a:bodyPr/>
        <a:lstStyle/>
        <a:p>
          <a:endParaRPr lang="es-ES"/>
        </a:p>
      </dgm:t>
    </dgm:pt>
    <dgm:pt modelId="{B004282E-F5A0-460F-BAFF-80C1E7AFBA55}" type="pres">
      <dgm:prSet presAssocID="{A87D2C18-9F46-487E-87E3-209E2C145099}" presName="compNode" presStyleCnt="0"/>
      <dgm:spPr/>
    </dgm:pt>
    <dgm:pt modelId="{2DFF376B-3355-4144-AD0B-5D5066774ED1}" type="pres">
      <dgm:prSet presAssocID="{A87D2C18-9F46-487E-87E3-209E2C145099}" presName="bkgdShape" presStyleLbl="node1" presStyleIdx="2" presStyleCnt="3"/>
      <dgm:spPr/>
      <dgm:t>
        <a:bodyPr/>
        <a:lstStyle/>
        <a:p>
          <a:endParaRPr lang="es-ES"/>
        </a:p>
      </dgm:t>
    </dgm:pt>
    <dgm:pt modelId="{B98D0CB2-2A24-4984-A672-0221E1095612}" type="pres">
      <dgm:prSet presAssocID="{A87D2C18-9F46-487E-87E3-209E2C145099}" presName="nodeTx" presStyleLbl="node1" presStyleIdx="2" presStyleCnt="3">
        <dgm:presLayoutVars>
          <dgm:bulletEnabled val="1"/>
        </dgm:presLayoutVars>
      </dgm:prSet>
      <dgm:spPr/>
      <dgm:t>
        <a:bodyPr/>
        <a:lstStyle/>
        <a:p>
          <a:endParaRPr lang="es-ES"/>
        </a:p>
      </dgm:t>
    </dgm:pt>
    <dgm:pt modelId="{BC77E318-BE92-476A-99A3-05140E9C89FB}" type="pres">
      <dgm:prSet presAssocID="{A87D2C18-9F46-487E-87E3-209E2C145099}" presName="invisiNode" presStyleLbl="node1" presStyleIdx="2" presStyleCnt="3"/>
      <dgm:spPr/>
    </dgm:pt>
    <dgm:pt modelId="{4E177A5A-ACB9-4012-91A9-2D5F026EBCFA}" type="pres">
      <dgm:prSet presAssocID="{A87D2C18-9F46-487E-87E3-209E2C145099}" presName="imagNode" presStyleLbl="fgImgPlace1" presStyleIdx="2" presStyleCnt="3"/>
      <dgm:spPr>
        <a:blipFill rotWithShape="1">
          <a:blip xmlns:r="http://schemas.openxmlformats.org/officeDocument/2006/relationships" r:embed="rId3"/>
          <a:srcRect/>
          <a:stretch>
            <a:fillRect l="-18000" r="-18000"/>
          </a:stretch>
        </a:blipFill>
      </dgm:spPr>
    </dgm:pt>
  </dgm:ptLst>
  <dgm:cxnLst>
    <dgm:cxn modelId="{9546BC2A-C96B-495D-954F-3104B57E25C5}" type="presOf" srcId="{EB4FF0A3-BE28-486E-8CD0-AA89C106097F}" destId="{03D4215E-2036-40D2-86AF-3FF3ED5648E6}" srcOrd="0" destOrd="0" presId="urn:microsoft.com/office/officeart/2005/8/layout/hList7"/>
    <dgm:cxn modelId="{22C44397-E649-4712-BDD5-E8B4ABB0937B}" type="presOf" srcId="{A87D2C18-9F46-487E-87E3-209E2C145099}" destId="{B98D0CB2-2A24-4984-A672-0221E1095612}" srcOrd="1" destOrd="0" presId="urn:microsoft.com/office/officeart/2005/8/layout/hList7"/>
    <dgm:cxn modelId="{0001C91D-640C-4069-B941-08490D749B7E}" srcId="{533C74E0-FEFD-4DFC-94F4-BCE6486EB8F3}" destId="{58AE009B-26A1-406F-A012-49A87177CB51}" srcOrd="0" destOrd="0" parTransId="{D5FBDA2D-E612-4AF9-9907-391A33B544E3}" sibTransId="{A8ADE990-761E-4573-A543-B2E5FCC248CF}"/>
    <dgm:cxn modelId="{21B0578E-AB70-4C81-A502-EABD7389285B}" srcId="{533C74E0-FEFD-4DFC-94F4-BCE6486EB8F3}" destId="{4930F07F-262A-41D0-8F33-E7DC60968104}" srcOrd="1" destOrd="0" parTransId="{81877F9F-ED9D-45C6-B33D-6EDF65F96728}" sibTransId="{EB4FF0A3-BE28-486E-8CD0-AA89C106097F}"/>
    <dgm:cxn modelId="{7AB560FB-E890-4B88-8B4E-DB1EE556A54F}" type="presOf" srcId="{58AE009B-26A1-406F-A012-49A87177CB51}" destId="{67E7F0B2-F9DC-4B00-B1A8-96A6ACBF22E2}" srcOrd="0" destOrd="0" presId="urn:microsoft.com/office/officeart/2005/8/layout/hList7"/>
    <dgm:cxn modelId="{F7B7207E-40CB-4D64-8600-788D7CA2D8F0}" type="presOf" srcId="{4930F07F-262A-41D0-8F33-E7DC60968104}" destId="{639125B2-3C5F-4C9B-B06A-F647DC20CB16}" srcOrd="0" destOrd="0" presId="urn:microsoft.com/office/officeart/2005/8/layout/hList7"/>
    <dgm:cxn modelId="{6306CE2A-80F5-4A61-B972-C778EB00EC18}" type="presOf" srcId="{4930F07F-262A-41D0-8F33-E7DC60968104}" destId="{8E669640-BC30-4604-AB90-61FAD8539592}" srcOrd="1" destOrd="0" presId="urn:microsoft.com/office/officeart/2005/8/layout/hList7"/>
    <dgm:cxn modelId="{306FA854-B72A-4E06-A088-3417AD0B7253}" type="presOf" srcId="{58AE009B-26A1-406F-A012-49A87177CB51}" destId="{7298F74D-F783-4B88-B7C9-87BEA2608CB1}" srcOrd="1" destOrd="0" presId="urn:microsoft.com/office/officeart/2005/8/layout/hList7"/>
    <dgm:cxn modelId="{EBD4976E-CDA8-4186-BC38-1B75985374A8}" type="presOf" srcId="{A87D2C18-9F46-487E-87E3-209E2C145099}" destId="{2DFF376B-3355-4144-AD0B-5D5066774ED1}" srcOrd="0" destOrd="0" presId="urn:microsoft.com/office/officeart/2005/8/layout/hList7"/>
    <dgm:cxn modelId="{4BD26D2E-AAFF-475D-BEEE-E751F8A54849}" type="presOf" srcId="{533C74E0-FEFD-4DFC-94F4-BCE6486EB8F3}" destId="{4CDBE953-197F-49EB-B5C9-D0AC285CF6D8}" srcOrd="0" destOrd="0" presId="urn:microsoft.com/office/officeart/2005/8/layout/hList7"/>
    <dgm:cxn modelId="{94686696-575F-4D14-9117-B0F9E6D3008F}" srcId="{533C74E0-FEFD-4DFC-94F4-BCE6486EB8F3}" destId="{A87D2C18-9F46-487E-87E3-209E2C145099}" srcOrd="2" destOrd="0" parTransId="{42DF5310-900D-4499-9BCB-8B103D5F463F}" sibTransId="{CEC8CA32-5B75-4293-99C4-72C8C1D2D759}"/>
    <dgm:cxn modelId="{C1C0791A-EE47-40AE-8943-AF98C56B308A}" type="presOf" srcId="{A8ADE990-761E-4573-A543-B2E5FCC248CF}" destId="{2C260554-78B6-492C-AAD0-CB3A60691B62}" srcOrd="0" destOrd="0" presId="urn:microsoft.com/office/officeart/2005/8/layout/hList7"/>
    <dgm:cxn modelId="{5C845EF1-B80A-4AE8-9D5A-B64F8F78DFE4}" type="presParOf" srcId="{4CDBE953-197F-49EB-B5C9-D0AC285CF6D8}" destId="{CC65598F-BDF6-49DE-BB45-41E4A20C2D1A}" srcOrd="0" destOrd="0" presId="urn:microsoft.com/office/officeart/2005/8/layout/hList7"/>
    <dgm:cxn modelId="{A85CA6AC-3CF6-4477-9299-2EAE8EA9EC55}" type="presParOf" srcId="{4CDBE953-197F-49EB-B5C9-D0AC285CF6D8}" destId="{14C623D6-A05B-4EAA-9EFA-3FEA599FDE04}" srcOrd="1" destOrd="0" presId="urn:microsoft.com/office/officeart/2005/8/layout/hList7"/>
    <dgm:cxn modelId="{84E85B44-FEDA-43EF-B846-7A649A807404}" type="presParOf" srcId="{14C623D6-A05B-4EAA-9EFA-3FEA599FDE04}" destId="{F3AC379E-F8F2-462D-BE50-79D4EA48E025}" srcOrd="0" destOrd="0" presId="urn:microsoft.com/office/officeart/2005/8/layout/hList7"/>
    <dgm:cxn modelId="{B006B3D1-894B-4024-A2A9-887EBA35867B}" type="presParOf" srcId="{F3AC379E-F8F2-462D-BE50-79D4EA48E025}" destId="{67E7F0B2-F9DC-4B00-B1A8-96A6ACBF22E2}" srcOrd="0" destOrd="0" presId="urn:microsoft.com/office/officeart/2005/8/layout/hList7"/>
    <dgm:cxn modelId="{24EE6E2C-BA9D-4336-87F3-CE4060418495}" type="presParOf" srcId="{F3AC379E-F8F2-462D-BE50-79D4EA48E025}" destId="{7298F74D-F783-4B88-B7C9-87BEA2608CB1}" srcOrd="1" destOrd="0" presId="urn:microsoft.com/office/officeart/2005/8/layout/hList7"/>
    <dgm:cxn modelId="{C4890ED0-277A-40B5-81F0-F5BD40D538BA}" type="presParOf" srcId="{F3AC379E-F8F2-462D-BE50-79D4EA48E025}" destId="{4E0BACC3-CF1A-4258-B000-F12612A570EB}" srcOrd="2" destOrd="0" presId="urn:microsoft.com/office/officeart/2005/8/layout/hList7"/>
    <dgm:cxn modelId="{C6C39834-5409-4606-9819-F9EEE9F38DD2}" type="presParOf" srcId="{F3AC379E-F8F2-462D-BE50-79D4EA48E025}" destId="{19E803F8-CE26-4DBF-8588-42D1D667F221}" srcOrd="3" destOrd="0" presId="urn:microsoft.com/office/officeart/2005/8/layout/hList7"/>
    <dgm:cxn modelId="{1CFA8E2F-4044-4E66-B1A7-43BA1B923901}" type="presParOf" srcId="{14C623D6-A05B-4EAA-9EFA-3FEA599FDE04}" destId="{2C260554-78B6-492C-AAD0-CB3A60691B62}" srcOrd="1" destOrd="0" presId="urn:microsoft.com/office/officeart/2005/8/layout/hList7"/>
    <dgm:cxn modelId="{782B197E-71C1-4208-B086-19D6BB4FED0B}" type="presParOf" srcId="{14C623D6-A05B-4EAA-9EFA-3FEA599FDE04}" destId="{2E703251-F395-4D39-8D41-EE09A27D25CD}" srcOrd="2" destOrd="0" presId="urn:microsoft.com/office/officeart/2005/8/layout/hList7"/>
    <dgm:cxn modelId="{7ED2111F-9E35-4480-921B-47BB00638ED2}" type="presParOf" srcId="{2E703251-F395-4D39-8D41-EE09A27D25CD}" destId="{639125B2-3C5F-4C9B-B06A-F647DC20CB16}" srcOrd="0" destOrd="0" presId="urn:microsoft.com/office/officeart/2005/8/layout/hList7"/>
    <dgm:cxn modelId="{2CE0A4F7-5337-4E83-A0FB-5598648803C1}" type="presParOf" srcId="{2E703251-F395-4D39-8D41-EE09A27D25CD}" destId="{8E669640-BC30-4604-AB90-61FAD8539592}" srcOrd="1" destOrd="0" presId="urn:microsoft.com/office/officeart/2005/8/layout/hList7"/>
    <dgm:cxn modelId="{6114A6C9-0300-4E87-B12F-65E5FE11B27B}" type="presParOf" srcId="{2E703251-F395-4D39-8D41-EE09A27D25CD}" destId="{B7D3ABB3-1BE4-4D4C-B6C7-C89625FB1962}" srcOrd="2" destOrd="0" presId="urn:microsoft.com/office/officeart/2005/8/layout/hList7"/>
    <dgm:cxn modelId="{E252DE34-C710-4D7B-8B37-1DF21C12B84A}" type="presParOf" srcId="{2E703251-F395-4D39-8D41-EE09A27D25CD}" destId="{DA2FD75B-7D68-49DB-B3D4-66CD08A9898D}" srcOrd="3" destOrd="0" presId="urn:microsoft.com/office/officeart/2005/8/layout/hList7"/>
    <dgm:cxn modelId="{20D7C36F-86DC-4A07-950D-70F49B656518}" type="presParOf" srcId="{14C623D6-A05B-4EAA-9EFA-3FEA599FDE04}" destId="{03D4215E-2036-40D2-86AF-3FF3ED5648E6}" srcOrd="3" destOrd="0" presId="urn:microsoft.com/office/officeart/2005/8/layout/hList7"/>
    <dgm:cxn modelId="{294C7A29-5BF4-4716-85EA-BBD3BC6C5A09}" type="presParOf" srcId="{14C623D6-A05B-4EAA-9EFA-3FEA599FDE04}" destId="{B004282E-F5A0-460F-BAFF-80C1E7AFBA55}" srcOrd="4" destOrd="0" presId="urn:microsoft.com/office/officeart/2005/8/layout/hList7"/>
    <dgm:cxn modelId="{DAAF3BAD-3605-46B6-9F67-ECBBD7E93850}" type="presParOf" srcId="{B004282E-F5A0-460F-BAFF-80C1E7AFBA55}" destId="{2DFF376B-3355-4144-AD0B-5D5066774ED1}" srcOrd="0" destOrd="0" presId="urn:microsoft.com/office/officeart/2005/8/layout/hList7"/>
    <dgm:cxn modelId="{84DFCBF6-DDAC-4BA1-B118-DDC3D5919EEF}" type="presParOf" srcId="{B004282E-F5A0-460F-BAFF-80C1E7AFBA55}" destId="{B98D0CB2-2A24-4984-A672-0221E1095612}" srcOrd="1" destOrd="0" presId="urn:microsoft.com/office/officeart/2005/8/layout/hList7"/>
    <dgm:cxn modelId="{29FABCF6-4631-4799-839E-4AE0DFFA255D}" type="presParOf" srcId="{B004282E-F5A0-460F-BAFF-80C1E7AFBA55}" destId="{BC77E318-BE92-476A-99A3-05140E9C89FB}" srcOrd="2" destOrd="0" presId="urn:microsoft.com/office/officeart/2005/8/layout/hList7"/>
    <dgm:cxn modelId="{8289A5C8-981E-45B5-B3CF-A916D30A5496}" type="presParOf" srcId="{B004282E-F5A0-460F-BAFF-80C1E7AFBA55}" destId="{4E177A5A-ACB9-4012-91A9-2D5F026EBCFA}"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75EEB2-C6ED-498A-BFA4-F27BF07D088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ES"/>
        </a:p>
      </dgm:t>
    </dgm:pt>
    <dgm:pt modelId="{3FE8C62A-88CB-4CBB-A278-68AFF9B7947D}">
      <dgm:prSet/>
      <dgm:spPr/>
      <dgm:t>
        <a:bodyPr/>
        <a:lstStyle/>
        <a:p>
          <a:r>
            <a:rPr lang="es-ES" dirty="0"/>
            <a:t>Productividad Laboral</a:t>
          </a:r>
        </a:p>
      </dgm:t>
    </dgm:pt>
    <dgm:pt modelId="{F67D551F-21AE-4868-AB2E-B9EF910809EA}" type="parTrans" cxnId="{2674F766-84CC-435E-AC0F-8E3F3C9D98CB}">
      <dgm:prSet/>
      <dgm:spPr/>
      <dgm:t>
        <a:bodyPr/>
        <a:lstStyle/>
        <a:p>
          <a:endParaRPr lang="es-ES"/>
        </a:p>
      </dgm:t>
    </dgm:pt>
    <dgm:pt modelId="{FAC5A57B-89FF-42C6-B29C-C20A89FDADCB}" type="sibTrans" cxnId="{2674F766-84CC-435E-AC0F-8E3F3C9D98CB}">
      <dgm:prSet/>
      <dgm:spPr/>
      <dgm:t>
        <a:bodyPr/>
        <a:lstStyle/>
        <a:p>
          <a:endParaRPr lang="es-ES"/>
        </a:p>
      </dgm:t>
    </dgm:pt>
    <dgm:pt modelId="{61A1F722-59DF-4BDE-9293-4EC040BF3CA2}">
      <dgm:prSet/>
      <dgm:spPr/>
      <dgm:t>
        <a:bodyPr/>
        <a:lstStyle/>
        <a:p>
          <a:r>
            <a:rPr lang="es-ES" dirty="0"/>
            <a:t>Proximidad a los Clientes</a:t>
          </a:r>
        </a:p>
      </dgm:t>
    </dgm:pt>
    <dgm:pt modelId="{4F9100C4-586E-4D75-88BE-07B267F38E12}" type="parTrans" cxnId="{02CEECF4-336D-4E58-97A2-7D383B0F0BBC}">
      <dgm:prSet/>
      <dgm:spPr/>
      <dgm:t>
        <a:bodyPr/>
        <a:lstStyle/>
        <a:p>
          <a:endParaRPr lang="es-ES"/>
        </a:p>
      </dgm:t>
    </dgm:pt>
    <dgm:pt modelId="{0C404BE6-F2B9-4E55-92F4-A05792D3A91E}" type="sibTrans" cxnId="{02CEECF4-336D-4E58-97A2-7D383B0F0BBC}">
      <dgm:prSet/>
      <dgm:spPr/>
      <dgm:t>
        <a:bodyPr/>
        <a:lstStyle/>
        <a:p>
          <a:endParaRPr lang="es-ES"/>
        </a:p>
      </dgm:t>
    </dgm:pt>
    <dgm:pt modelId="{3B168E92-75B2-47BD-8D6C-427886FEBF68}">
      <dgm:prSet/>
      <dgm:spPr/>
      <dgm:t>
        <a:bodyPr/>
        <a:lstStyle/>
        <a:p>
          <a:r>
            <a:rPr lang="es-MX" dirty="0"/>
            <a:t>Proximidad a Proveedores y Recursos</a:t>
          </a:r>
          <a:endParaRPr lang="es-ES" dirty="0"/>
        </a:p>
      </dgm:t>
    </dgm:pt>
    <dgm:pt modelId="{8991F827-4F5B-4F1F-AA26-5A5D1D44FA1A}" type="parTrans" cxnId="{038597E1-396A-4EED-A839-53725DB3845A}">
      <dgm:prSet/>
      <dgm:spPr/>
      <dgm:t>
        <a:bodyPr/>
        <a:lstStyle/>
        <a:p>
          <a:endParaRPr lang="es-ES"/>
        </a:p>
      </dgm:t>
    </dgm:pt>
    <dgm:pt modelId="{379BC9BD-D4FA-464D-8F44-40C01E75572D}" type="sibTrans" cxnId="{038597E1-396A-4EED-A839-53725DB3845A}">
      <dgm:prSet/>
      <dgm:spPr/>
      <dgm:t>
        <a:bodyPr/>
        <a:lstStyle/>
        <a:p>
          <a:endParaRPr lang="es-ES"/>
        </a:p>
      </dgm:t>
    </dgm:pt>
    <dgm:pt modelId="{B1C58D2D-28E8-4810-A756-06F180303C91}">
      <dgm:prSet/>
      <dgm:spPr/>
      <dgm:t>
        <a:bodyPr/>
        <a:lstStyle/>
        <a:p>
          <a:r>
            <a:rPr lang="es-MX" dirty="0"/>
            <a:t>Ubicación de los Competidores</a:t>
          </a:r>
          <a:endParaRPr lang="es-ES" dirty="0"/>
        </a:p>
      </dgm:t>
    </dgm:pt>
    <dgm:pt modelId="{24F5159E-DB82-44C5-BA3E-79B5E534D0DD}" type="parTrans" cxnId="{0E884FC7-E3E9-47D7-ACBB-BF73602D2565}">
      <dgm:prSet/>
      <dgm:spPr/>
      <dgm:t>
        <a:bodyPr/>
        <a:lstStyle/>
        <a:p>
          <a:endParaRPr lang="es-ES"/>
        </a:p>
      </dgm:t>
    </dgm:pt>
    <dgm:pt modelId="{19246F30-9A69-4A8E-88AF-F6711451F350}" type="sibTrans" cxnId="{0E884FC7-E3E9-47D7-ACBB-BF73602D2565}">
      <dgm:prSet/>
      <dgm:spPr/>
      <dgm:t>
        <a:bodyPr/>
        <a:lstStyle/>
        <a:p>
          <a:endParaRPr lang="es-ES"/>
        </a:p>
      </dgm:t>
    </dgm:pt>
    <dgm:pt modelId="{5372F8B0-1DA8-4CDB-B119-55757F30F244}">
      <dgm:prSet/>
      <dgm:spPr/>
      <dgm:t>
        <a:bodyPr/>
        <a:lstStyle/>
        <a:p>
          <a:r>
            <a:rPr lang="es-MX" dirty="0"/>
            <a:t>Costos</a:t>
          </a:r>
          <a:endParaRPr lang="es-ES" dirty="0"/>
        </a:p>
      </dgm:t>
    </dgm:pt>
    <dgm:pt modelId="{242A3EC1-68A2-4DC2-899C-63D105AA2B1A}" type="parTrans" cxnId="{7ECC73F7-89A0-42DB-8279-BB795D5C23C7}">
      <dgm:prSet/>
      <dgm:spPr/>
      <dgm:t>
        <a:bodyPr/>
        <a:lstStyle/>
        <a:p>
          <a:endParaRPr lang="es-ES"/>
        </a:p>
      </dgm:t>
    </dgm:pt>
    <dgm:pt modelId="{B2C70B1E-83FC-4CA8-8530-5685E595A486}" type="sibTrans" cxnId="{7ECC73F7-89A0-42DB-8279-BB795D5C23C7}">
      <dgm:prSet/>
      <dgm:spPr/>
      <dgm:t>
        <a:bodyPr/>
        <a:lstStyle/>
        <a:p>
          <a:endParaRPr lang="es-ES"/>
        </a:p>
      </dgm:t>
    </dgm:pt>
    <dgm:pt modelId="{C3A4A7FE-D1B5-40A8-B521-75CE094FC817}">
      <dgm:prSet/>
      <dgm:spPr/>
      <dgm:t>
        <a:bodyPr/>
        <a:lstStyle/>
        <a:p>
          <a:r>
            <a:rPr lang="es-MX" dirty="0"/>
            <a:t>Riesgo político, valores y cultura</a:t>
          </a:r>
          <a:endParaRPr lang="es-ES" dirty="0"/>
        </a:p>
      </dgm:t>
    </dgm:pt>
    <dgm:pt modelId="{389E4A4F-C64F-4E82-A972-AA155B1112D7}" type="parTrans" cxnId="{C01E9E07-5158-40F4-B5E5-BCBD2EC2BAAB}">
      <dgm:prSet/>
      <dgm:spPr/>
      <dgm:t>
        <a:bodyPr/>
        <a:lstStyle/>
        <a:p>
          <a:endParaRPr lang="es-ES"/>
        </a:p>
      </dgm:t>
    </dgm:pt>
    <dgm:pt modelId="{F7103AAE-CC60-4FA5-9E65-69CF89E88CBE}" type="sibTrans" cxnId="{C01E9E07-5158-40F4-B5E5-BCBD2EC2BAAB}">
      <dgm:prSet/>
      <dgm:spPr/>
      <dgm:t>
        <a:bodyPr/>
        <a:lstStyle/>
        <a:p>
          <a:endParaRPr lang="es-ES"/>
        </a:p>
      </dgm:t>
    </dgm:pt>
    <dgm:pt modelId="{38384C4E-AAAA-4955-B933-00C8F42B819A}" type="pres">
      <dgm:prSet presAssocID="{9F75EEB2-C6ED-498A-BFA4-F27BF07D088F}" presName="linear" presStyleCnt="0">
        <dgm:presLayoutVars>
          <dgm:animLvl val="lvl"/>
          <dgm:resizeHandles val="exact"/>
        </dgm:presLayoutVars>
      </dgm:prSet>
      <dgm:spPr/>
      <dgm:t>
        <a:bodyPr/>
        <a:lstStyle/>
        <a:p>
          <a:endParaRPr lang="es-ES"/>
        </a:p>
      </dgm:t>
    </dgm:pt>
    <dgm:pt modelId="{E254BCCE-C9E4-43E4-B813-42F5642293DC}" type="pres">
      <dgm:prSet presAssocID="{3FE8C62A-88CB-4CBB-A278-68AFF9B7947D}" presName="parentText" presStyleLbl="node1" presStyleIdx="0" presStyleCnt="6">
        <dgm:presLayoutVars>
          <dgm:chMax val="0"/>
          <dgm:bulletEnabled val="1"/>
        </dgm:presLayoutVars>
      </dgm:prSet>
      <dgm:spPr/>
      <dgm:t>
        <a:bodyPr/>
        <a:lstStyle/>
        <a:p>
          <a:endParaRPr lang="es-ES"/>
        </a:p>
      </dgm:t>
    </dgm:pt>
    <dgm:pt modelId="{F4EEC5D2-06C8-445B-9C67-9E2FF3531AAC}" type="pres">
      <dgm:prSet presAssocID="{FAC5A57B-89FF-42C6-B29C-C20A89FDADCB}" presName="spacer" presStyleCnt="0"/>
      <dgm:spPr/>
    </dgm:pt>
    <dgm:pt modelId="{A785E0A5-C147-4319-AD09-20C6CC204CB8}" type="pres">
      <dgm:prSet presAssocID="{61A1F722-59DF-4BDE-9293-4EC040BF3CA2}" presName="parentText" presStyleLbl="node1" presStyleIdx="1" presStyleCnt="6">
        <dgm:presLayoutVars>
          <dgm:chMax val="0"/>
          <dgm:bulletEnabled val="1"/>
        </dgm:presLayoutVars>
      </dgm:prSet>
      <dgm:spPr/>
      <dgm:t>
        <a:bodyPr/>
        <a:lstStyle/>
        <a:p>
          <a:endParaRPr lang="es-ES"/>
        </a:p>
      </dgm:t>
    </dgm:pt>
    <dgm:pt modelId="{57C19D94-AB23-4A6B-B97D-AB9FE3CB4E07}" type="pres">
      <dgm:prSet presAssocID="{0C404BE6-F2B9-4E55-92F4-A05792D3A91E}" presName="spacer" presStyleCnt="0"/>
      <dgm:spPr/>
    </dgm:pt>
    <dgm:pt modelId="{A6E6B004-3B07-4394-9AC8-B8E709FE59D5}" type="pres">
      <dgm:prSet presAssocID="{3B168E92-75B2-47BD-8D6C-427886FEBF68}" presName="parentText" presStyleLbl="node1" presStyleIdx="2" presStyleCnt="6">
        <dgm:presLayoutVars>
          <dgm:chMax val="0"/>
          <dgm:bulletEnabled val="1"/>
        </dgm:presLayoutVars>
      </dgm:prSet>
      <dgm:spPr/>
      <dgm:t>
        <a:bodyPr/>
        <a:lstStyle/>
        <a:p>
          <a:endParaRPr lang="es-ES"/>
        </a:p>
      </dgm:t>
    </dgm:pt>
    <dgm:pt modelId="{F12C4595-F407-4A39-89F1-75385FA44D30}" type="pres">
      <dgm:prSet presAssocID="{379BC9BD-D4FA-464D-8F44-40C01E75572D}" presName="spacer" presStyleCnt="0"/>
      <dgm:spPr/>
    </dgm:pt>
    <dgm:pt modelId="{44732294-99B4-4098-8AE9-DA5EB2783C97}" type="pres">
      <dgm:prSet presAssocID="{B1C58D2D-28E8-4810-A756-06F180303C91}" presName="parentText" presStyleLbl="node1" presStyleIdx="3" presStyleCnt="6">
        <dgm:presLayoutVars>
          <dgm:chMax val="0"/>
          <dgm:bulletEnabled val="1"/>
        </dgm:presLayoutVars>
      </dgm:prSet>
      <dgm:spPr/>
      <dgm:t>
        <a:bodyPr/>
        <a:lstStyle/>
        <a:p>
          <a:endParaRPr lang="es-ES"/>
        </a:p>
      </dgm:t>
    </dgm:pt>
    <dgm:pt modelId="{FF3AEAF0-EC83-438C-81B7-66A22F526937}" type="pres">
      <dgm:prSet presAssocID="{19246F30-9A69-4A8E-88AF-F6711451F350}" presName="spacer" presStyleCnt="0"/>
      <dgm:spPr/>
    </dgm:pt>
    <dgm:pt modelId="{6A37F943-017D-4D43-8FA7-ACF84C6558D1}" type="pres">
      <dgm:prSet presAssocID="{5372F8B0-1DA8-4CDB-B119-55757F30F244}" presName="parentText" presStyleLbl="node1" presStyleIdx="4" presStyleCnt="6">
        <dgm:presLayoutVars>
          <dgm:chMax val="0"/>
          <dgm:bulletEnabled val="1"/>
        </dgm:presLayoutVars>
      </dgm:prSet>
      <dgm:spPr/>
      <dgm:t>
        <a:bodyPr/>
        <a:lstStyle/>
        <a:p>
          <a:endParaRPr lang="es-ES"/>
        </a:p>
      </dgm:t>
    </dgm:pt>
    <dgm:pt modelId="{8978B136-6B45-45D8-A384-3BAF12402651}" type="pres">
      <dgm:prSet presAssocID="{B2C70B1E-83FC-4CA8-8530-5685E595A486}" presName="spacer" presStyleCnt="0"/>
      <dgm:spPr/>
    </dgm:pt>
    <dgm:pt modelId="{35D94137-2236-413A-8A18-76E81B037EAC}" type="pres">
      <dgm:prSet presAssocID="{C3A4A7FE-D1B5-40A8-B521-75CE094FC817}" presName="parentText" presStyleLbl="node1" presStyleIdx="5" presStyleCnt="6">
        <dgm:presLayoutVars>
          <dgm:chMax val="0"/>
          <dgm:bulletEnabled val="1"/>
        </dgm:presLayoutVars>
      </dgm:prSet>
      <dgm:spPr/>
      <dgm:t>
        <a:bodyPr/>
        <a:lstStyle/>
        <a:p>
          <a:endParaRPr lang="es-ES"/>
        </a:p>
      </dgm:t>
    </dgm:pt>
  </dgm:ptLst>
  <dgm:cxnLst>
    <dgm:cxn modelId="{C01E9E07-5158-40F4-B5E5-BCBD2EC2BAAB}" srcId="{9F75EEB2-C6ED-498A-BFA4-F27BF07D088F}" destId="{C3A4A7FE-D1B5-40A8-B521-75CE094FC817}" srcOrd="5" destOrd="0" parTransId="{389E4A4F-C64F-4E82-A972-AA155B1112D7}" sibTransId="{F7103AAE-CC60-4FA5-9E65-69CF89E88CBE}"/>
    <dgm:cxn modelId="{2674F766-84CC-435E-AC0F-8E3F3C9D98CB}" srcId="{9F75EEB2-C6ED-498A-BFA4-F27BF07D088F}" destId="{3FE8C62A-88CB-4CBB-A278-68AFF9B7947D}" srcOrd="0" destOrd="0" parTransId="{F67D551F-21AE-4868-AB2E-B9EF910809EA}" sibTransId="{FAC5A57B-89FF-42C6-B29C-C20A89FDADCB}"/>
    <dgm:cxn modelId="{449D2F32-4BD7-4763-935F-2509AB61030E}" type="presOf" srcId="{B1C58D2D-28E8-4810-A756-06F180303C91}" destId="{44732294-99B4-4098-8AE9-DA5EB2783C97}" srcOrd="0" destOrd="0" presId="urn:microsoft.com/office/officeart/2005/8/layout/vList2"/>
    <dgm:cxn modelId="{038597E1-396A-4EED-A839-53725DB3845A}" srcId="{9F75EEB2-C6ED-498A-BFA4-F27BF07D088F}" destId="{3B168E92-75B2-47BD-8D6C-427886FEBF68}" srcOrd="2" destOrd="0" parTransId="{8991F827-4F5B-4F1F-AA26-5A5D1D44FA1A}" sibTransId="{379BC9BD-D4FA-464D-8F44-40C01E75572D}"/>
    <dgm:cxn modelId="{0E884FC7-E3E9-47D7-ACBB-BF73602D2565}" srcId="{9F75EEB2-C6ED-498A-BFA4-F27BF07D088F}" destId="{B1C58D2D-28E8-4810-A756-06F180303C91}" srcOrd="3" destOrd="0" parTransId="{24F5159E-DB82-44C5-BA3E-79B5E534D0DD}" sibTransId="{19246F30-9A69-4A8E-88AF-F6711451F350}"/>
    <dgm:cxn modelId="{DBAD814C-7365-4714-9B6E-8520D890B5EA}" type="presOf" srcId="{3B168E92-75B2-47BD-8D6C-427886FEBF68}" destId="{A6E6B004-3B07-4394-9AC8-B8E709FE59D5}" srcOrd="0" destOrd="0" presId="urn:microsoft.com/office/officeart/2005/8/layout/vList2"/>
    <dgm:cxn modelId="{5BA31067-E4D5-437B-9DBD-E2158E52F249}" type="presOf" srcId="{5372F8B0-1DA8-4CDB-B119-55757F30F244}" destId="{6A37F943-017D-4D43-8FA7-ACF84C6558D1}" srcOrd="0" destOrd="0" presId="urn:microsoft.com/office/officeart/2005/8/layout/vList2"/>
    <dgm:cxn modelId="{5561D0D0-6BDA-4921-83CE-4875D016D5F9}" type="presOf" srcId="{61A1F722-59DF-4BDE-9293-4EC040BF3CA2}" destId="{A785E0A5-C147-4319-AD09-20C6CC204CB8}" srcOrd="0" destOrd="0" presId="urn:microsoft.com/office/officeart/2005/8/layout/vList2"/>
    <dgm:cxn modelId="{7ECC73F7-89A0-42DB-8279-BB795D5C23C7}" srcId="{9F75EEB2-C6ED-498A-BFA4-F27BF07D088F}" destId="{5372F8B0-1DA8-4CDB-B119-55757F30F244}" srcOrd="4" destOrd="0" parTransId="{242A3EC1-68A2-4DC2-899C-63D105AA2B1A}" sibTransId="{B2C70B1E-83FC-4CA8-8530-5685E595A486}"/>
    <dgm:cxn modelId="{C9602EC1-1D04-4190-9D57-2C1D5F8CDD98}" type="presOf" srcId="{9F75EEB2-C6ED-498A-BFA4-F27BF07D088F}" destId="{38384C4E-AAAA-4955-B933-00C8F42B819A}" srcOrd="0" destOrd="0" presId="urn:microsoft.com/office/officeart/2005/8/layout/vList2"/>
    <dgm:cxn modelId="{02CEECF4-336D-4E58-97A2-7D383B0F0BBC}" srcId="{9F75EEB2-C6ED-498A-BFA4-F27BF07D088F}" destId="{61A1F722-59DF-4BDE-9293-4EC040BF3CA2}" srcOrd="1" destOrd="0" parTransId="{4F9100C4-586E-4D75-88BE-07B267F38E12}" sibTransId="{0C404BE6-F2B9-4E55-92F4-A05792D3A91E}"/>
    <dgm:cxn modelId="{CC594AE9-4B61-41D4-831F-62CA3D6D3533}" type="presOf" srcId="{C3A4A7FE-D1B5-40A8-B521-75CE094FC817}" destId="{35D94137-2236-413A-8A18-76E81B037EAC}" srcOrd="0" destOrd="0" presId="urn:microsoft.com/office/officeart/2005/8/layout/vList2"/>
    <dgm:cxn modelId="{6511CA86-6300-457F-BAD8-19CE621042EA}" type="presOf" srcId="{3FE8C62A-88CB-4CBB-A278-68AFF9B7947D}" destId="{E254BCCE-C9E4-43E4-B813-42F5642293DC}" srcOrd="0" destOrd="0" presId="urn:microsoft.com/office/officeart/2005/8/layout/vList2"/>
    <dgm:cxn modelId="{E8184A24-1EB2-4081-A90D-80321CF803E5}" type="presParOf" srcId="{38384C4E-AAAA-4955-B933-00C8F42B819A}" destId="{E254BCCE-C9E4-43E4-B813-42F5642293DC}" srcOrd="0" destOrd="0" presId="urn:microsoft.com/office/officeart/2005/8/layout/vList2"/>
    <dgm:cxn modelId="{1A3C88F8-1FC3-4F3F-A38F-33EE36284D9A}" type="presParOf" srcId="{38384C4E-AAAA-4955-B933-00C8F42B819A}" destId="{F4EEC5D2-06C8-445B-9C67-9E2FF3531AAC}" srcOrd="1" destOrd="0" presId="urn:microsoft.com/office/officeart/2005/8/layout/vList2"/>
    <dgm:cxn modelId="{D4F52BC4-1F17-4174-BC9D-BA845C4B0A80}" type="presParOf" srcId="{38384C4E-AAAA-4955-B933-00C8F42B819A}" destId="{A785E0A5-C147-4319-AD09-20C6CC204CB8}" srcOrd="2" destOrd="0" presId="urn:microsoft.com/office/officeart/2005/8/layout/vList2"/>
    <dgm:cxn modelId="{9D1408D1-F9DF-42DC-BDCC-87675AA84007}" type="presParOf" srcId="{38384C4E-AAAA-4955-B933-00C8F42B819A}" destId="{57C19D94-AB23-4A6B-B97D-AB9FE3CB4E07}" srcOrd="3" destOrd="0" presId="urn:microsoft.com/office/officeart/2005/8/layout/vList2"/>
    <dgm:cxn modelId="{C4210D0E-6B08-44F1-A18E-892D1DBEBFB3}" type="presParOf" srcId="{38384C4E-AAAA-4955-B933-00C8F42B819A}" destId="{A6E6B004-3B07-4394-9AC8-B8E709FE59D5}" srcOrd="4" destOrd="0" presId="urn:microsoft.com/office/officeart/2005/8/layout/vList2"/>
    <dgm:cxn modelId="{88D56002-CBFF-40C7-9AF8-A335A70A05AD}" type="presParOf" srcId="{38384C4E-AAAA-4955-B933-00C8F42B819A}" destId="{F12C4595-F407-4A39-89F1-75385FA44D30}" srcOrd="5" destOrd="0" presId="urn:microsoft.com/office/officeart/2005/8/layout/vList2"/>
    <dgm:cxn modelId="{F5C1D546-6B3D-4F60-860D-D8E81462DE97}" type="presParOf" srcId="{38384C4E-AAAA-4955-B933-00C8F42B819A}" destId="{44732294-99B4-4098-8AE9-DA5EB2783C97}" srcOrd="6" destOrd="0" presId="urn:microsoft.com/office/officeart/2005/8/layout/vList2"/>
    <dgm:cxn modelId="{AC8773C9-10A1-4733-BCED-00171BF31959}" type="presParOf" srcId="{38384C4E-AAAA-4955-B933-00C8F42B819A}" destId="{FF3AEAF0-EC83-438C-81B7-66A22F526937}" srcOrd="7" destOrd="0" presId="urn:microsoft.com/office/officeart/2005/8/layout/vList2"/>
    <dgm:cxn modelId="{FC99AEC5-5C4F-405A-8BEB-A981B8C94CB3}" type="presParOf" srcId="{38384C4E-AAAA-4955-B933-00C8F42B819A}" destId="{6A37F943-017D-4D43-8FA7-ACF84C6558D1}" srcOrd="8" destOrd="0" presId="urn:microsoft.com/office/officeart/2005/8/layout/vList2"/>
    <dgm:cxn modelId="{4CF52265-88C4-461B-B624-DEC67B7691DE}" type="presParOf" srcId="{38384C4E-AAAA-4955-B933-00C8F42B819A}" destId="{8978B136-6B45-45D8-A384-3BAF12402651}" srcOrd="9" destOrd="0" presId="urn:microsoft.com/office/officeart/2005/8/layout/vList2"/>
    <dgm:cxn modelId="{429CA81C-0D13-4EED-ADBB-3972B8DDCCA2}" type="presParOf" srcId="{38384C4E-AAAA-4955-B933-00C8F42B819A}" destId="{35D94137-2236-413A-8A18-76E81B037EAC}"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AB9244-EDDB-47D8-80B5-F5464CCF14B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ES"/>
        </a:p>
      </dgm:t>
    </dgm:pt>
    <dgm:pt modelId="{60FE8751-7563-4C14-BA55-BBDEE540258C}">
      <dgm:prSet/>
      <dgm:spPr/>
      <dgm:t>
        <a:bodyPr/>
        <a:lstStyle/>
        <a:p>
          <a:r>
            <a:rPr lang="es-ES" dirty="0"/>
            <a:t>La distribución de las instalaciones es una de las decisiones clave que determinan la eficiencia de las operaciones a largo plazo. </a:t>
          </a:r>
        </a:p>
      </dgm:t>
    </dgm:pt>
    <dgm:pt modelId="{EF1CBAD6-9FA8-48BF-B328-3B7CF4466E67}" type="parTrans" cxnId="{9754CD5A-C73D-4E25-869A-EC7401E4AE19}">
      <dgm:prSet/>
      <dgm:spPr/>
      <dgm:t>
        <a:bodyPr/>
        <a:lstStyle/>
        <a:p>
          <a:endParaRPr lang="es-ES"/>
        </a:p>
      </dgm:t>
    </dgm:pt>
    <dgm:pt modelId="{94906C9A-E65E-4EBA-8162-05C99FAF06EA}" type="sibTrans" cxnId="{9754CD5A-C73D-4E25-869A-EC7401E4AE19}">
      <dgm:prSet/>
      <dgm:spPr/>
      <dgm:t>
        <a:bodyPr/>
        <a:lstStyle/>
        <a:p>
          <a:endParaRPr lang="es-ES"/>
        </a:p>
      </dgm:t>
    </dgm:pt>
    <dgm:pt modelId="{A7684970-8C07-4EDB-94B4-F01398A44445}">
      <dgm:prSet/>
      <dgm:spPr/>
      <dgm:t>
        <a:bodyPr/>
        <a:lstStyle/>
        <a:p>
          <a:r>
            <a:rPr lang="es-ES" dirty="0"/>
            <a:t>Una distribución eficiente puede ayudar a una organización a lograr una estrategia  que apoye la diferenciación, el bajo costo o la respuesta.</a:t>
          </a:r>
        </a:p>
      </dgm:t>
    </dgm:pt>
    <dgm:pt modelId="{708E4F7E-B13F-4494-AE97-101A59796BA8}" type="parTrans" cxnId="{C54C72DB-ED84-49CE-9648-04914484FE81}">
      <dgm:prSet/>
      <dgm:spPr/>
      <dgm:t>
        <a:bodyPr/>
        <a:lstStyle/>
        <a:p>
          <a:endParaRPr lang="es-ES"/>
        </a:p>
      </dgm:t>
    </dgm:pt>
    <dgm:pt modelId="{0F35B146-6844-4264-A726-2C08E476DD23}" type="sibTrans" cxnId="{C54C72DB-ED84-49CE-9648-04914484FE81}">
      <dgm:prSet/>
      <dgm:spPr/>
      <dgm:t>
        <a:bodyPr/>
        <a:lstStyle/>
        <a:p>
          <a:endParaRPr lang="es-ES"/>
        </a:p>
      </dgm:t>
    </dgm:pt>
    <dgm:pt modelId="{E19BE235-08A7-405B-B41F-03435D0A4090}" type="pres">
      <dgm:prSet presAssocID="{BFAB9244-EDDB-47D8-80B5-F5464CCF14B5}" presName="linear" presStyleCnt="0">
        <dgm:presLayoutVars>
          <dgm:animLvl val="lvl"/>
          <dgm:resizeHandles val="exact"/>
        </dgm:presLayoutVars>
      </dgm:prSet>
      <dgm:spPr/>
      <dgm:t>
        <a:bodyPr/>
        <a:lstStyle/>
        <a:p>
          <a:endParaRPr lang="es-ES"/>
        </a:p>
      </dgm:t>
    </dgm:pt>
    <dgm:pt modelId="{6B3164A0-3300-409F-80A4-45904E174C47}" type="pres">
      <dgm:prSet presAssocID="{60FE8751-7563-4C14-BA55-BBDEE540258C}" presName="parentText" presStyleLbl="node1" presStyleIdx="0" presStyleCnt="2">
        <dgm:presLayoutVars>
          <dgm:chMax val="0"/>
          <dgm:bulletEnabled val="1"/>
        </dgm:presLayoutVars>
      </dgm:prSet>
      <dgm:spPr/>
      <dgm:t>
        <a:bodyPr/>
        <a:lstStyle/>
        <a:p>
          <a:endParaRPr lang="es-ES"/>
        </a:p>
      </dgm:t>
    </dgm:pt>
    <dgm:pt modelId="{B78E5126-F5EA-441B-9F32-446D4D5DDFE3}" type="pres">
      <dgm:prSet presAssocID="{94906C9A-E65E-4EBA-8162-05C99FAF06EA}" presName="spacer" presStyleCnt="0"/>
      <dgm:spPr/>
    </dgm:pt>
    <dgm:pt modelId="{7464DB12-78FB-4249-887D-6BD13C64BCA2}" type="pres">
      <dgm:prSet presAssocID="{A7684970-8C07-4EDB-94B4-F01398A44445}" presName="parentText" presStyleLbl="node1" presStyleIdx="1" presStyleCnt="2">
        <dgm:presLayoutVars>
          <dgm:chMax val="0"/>
          <dgm:bulletEnabled val="1"/>
        </dgm:presLayoutVars>
      </dgm:prSet>
      <dgm:spPr/>
      <dgm:t>
        <a:bodyPr/>
        <a:lstStyle/>
        <a:p>
          <a:endParaRPr lang="es-ES"/>
        </a:p>
      </dgm:t>
    </dgm:pt>
  </dgm:ptLst>
  <dgm:cxnLst>
    <dgm:cxn modelId="{6F91894B-DCA2-4FE8-947D-D0A4D13BA1A1}" type="presOf" srcId="{BFAB9244-EDDB-47D8-80B5-F5464CCF14B5}" destId="{E19BE235-08A7-405B-B41F-03435D0A4090}" srcOrd="0" destOrd="0" presId="urn:microsoft.com/office/officeart/2005/8/layout/vList2"/>
    <dgm:cxn modelId="{C54C72DB-ED84-49CE-9648-04914484FE81}" srcId="{BFAB9244-EDDB-47D8-80B5-F5464CCF14B5}" destId="{A7684970-8C07-4EDB-94B4-F01398A44445}" srcOrd="1" destOrd="0" parTransId="{708E4F7E-B13F-4494-AE97-101A59796BA8}" sibTransId="{0F35B146-6844-4264-A726-2C08E476DD23}"/>
    <dgm:cxn modelId="{9754CD5A-C73D-4E25-869A-EC7401E4AE19}" srcId="{BFAB9244-EDDB-47D8-80B5-F5464CCF14B5}" destId="{60FE8751-7563-4C14-BA55-BBDEE540258C}" srcOrd="0" destOrd="0" parTransId="{EF1CBAD6-9FA8-48BF-B328-3B7CF4466E67}" sibTransId="{94906C9A-E65E-4EBA-8162-05C99FAF06EA}"/>
    <dgm:cxn modelId="{43B1D5C3-21BE-4B52-B6C3-6059B00B8515}" type="presOf" srcId="{A7684970-8C07-4EDB-94B4-F01398A44445}" destId="{7464DB12-78FB-4249-887D-6BD13C64BCA2}" srcOrd="0" destOrd="0" presId="urn:microsoft.com/office/officeart/2005/8/layout/vList2"/>
    <dgm:cxn modelId="{30E868B8-252B-495F-A238-53257A85FE8D}" type="presOf" srcId="{60FE8751-7563-4C14-BA55-BBDEE540258C}" destId="{6B3164A0-3300-409F-80A4-45904E174C47}" srcOrd="0" destOrd="0" presId="urn:microsoft.com/office/officeart/2005/8/layout/vList2"/>
    <dgm:cxn modelId="{8588E2AB-1ED7-4CB0-B7A1-0263D9AF95C9}" type="presParOf" srcId="{E19BE235-08A7-405B-B41F-03435D0A4090}" destId="{6B3164A0-3300-409F-80A4-45904E174C47}" srcOrd="0" destOrd="0" presId="urn:microsoft.com/office/officeart/2005/8/layout/vList2"/>
    <dgm:cxn modelId="{5484B57E-A94B-4329-AAAA-651DCE3F56B8}" type="presParOf" srcId="{E19BE235-08A7-405B-B41F-03435D0A4090}" destId="{B78E5126-F5EA-441B-9F32-446D4D5DDFE3}" srcOrd="1" destOrd="0" presId="urn:microsoft.com/office/officeart/2005/8/layout/vList2"/>
    <dgm:cxn modelId="{59762631-BEF5-4A51-8F27-9D3778C22EEE}" type="presParOf" srcId="{E19BE235-08A7-405B-B41F-03435D0A4090}" destId="{7464DB12-78FB-4249-887D-6BD13C64BCA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7F0B2-F9DC-4B00-B1A8-96A6ACBF22E2}">
      <dsp:nvSpPr>
        <dsp:cNvPr id="0" name=""/>
        <dsp:cNvSpPr/>
      </dsp:nvSpPr>
      <dsp:spPr>
        <a:xfrm>
          <a:off x="1688" y="0"/>
          <a:ext cx="2626905" cy="30300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s-PE" sz="1700" kern="1200" dirty="0"/>
            <a:t>Expandir una instalación existente en lugar de moverla; </a:t>
          </a:r>
          <a:endParaRPr lang="es-ES" sz="1700" kern="1200" dirty="0"/>
        </a:p>
      </dsp:txBody>
      <dsp:txXfrm>
        <a:off x="1688" y="1212029"/>
        <a:ext cx="2626905" cy="1212029"/>
      </dsp:txXfrm>
    </dsp:sp>
    <dsp:sp modelId="{19E803F8-CE26-4DBF-8588-42D1D667F221}">
      <dsp:nvSpPr>
        <dsp:cNvPr id="0" name=""/>
        <dsp:cNvSpPr/>
      </dsp:nvSpPr>
      <dsp:spPr>
        <a:xfrm>
          <a:off x="810634" y="181804"/>
          <a:ext cx="1009014" cy="1009014"/>
        </a:xfrm>
        <a:prstGeom prst="ellipse">
          <a:avLst/>
        </a:prstGeom>
        <a:blipFill rotWithShape="1">
          <a:blip xmlns:r="http://schemas.openxmlformats.org/officeDocument/2006/relationships" r:embed="rId1"/>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9125B2-3C5F-4C9B-B06A-F647DC20CB16}">
      <dsp:nvSpPr>
        <dsp:cNvPr id="0" name=""/>
        <dsp:cNvSpPr/>
      </dsp:nvSpPr>
      <dsp:spPr>
        <a:xfrm>
          <a:off x="2707401" y="0"/>
          <a:ext cx="2626905" cy="30300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s-PE" sz="1700" kern="1200" dirty="0"/>
            <a:t>Mantener los sitios actuales mientras se abren instalaciones en algún otro lugar, o </a:t>
          </a:r>
          <a:endParaRPr lang="es-ES" sz="1700" kern="1200" dirty="0"/>
        </a:p>
      </dsp:txBody>
      <dsp:txXfrm>
        <a:off x="2707401" y="1212029"/>
        <a:ext cx="2626905" cy="1212029"/>
      </dsp:txXfrm>
    </dsp:sp>
    <dsp:sp modelId="{DA2FD75B-7D68-49DB-B3D4-66CD08A9898D}">
      <dsp:nvSpPr>
        <dsp:cNvPr id="0" name=""/>
        <dsp:cNvSpPr/>
      </dsp:nvSpPr>
      <dsp:spPr>
        <a:xfrm>
          <a:off x="3516347" y="181804"/>
          <a:ext cx="1009014" cy="1009014"/>
        </a:xfrm>
        <a:prstGeom prst="rect">
          <a:avLst/>
        </a:prstGeom>
        <a:blipFill rotWithShape="1">
          <a:blip xmlns:r="http://schemas.openxmlformats.org/officeDocument/2006/relationships" r:embed="rId2"/>
          <a:srcRect/>
          <a:stretch>
            <a:fillRect l="-28000" r="-2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FF376B-3355-4144-AD0B-5D5066774ED1}">
      <dsp:nvSpPr>
        <dsp:cNvPr id="0" name=""/>
        <dsp:cNvSpPr/>
      </dsp:nvSpPr>
      <dsp:spPr>
        <a:xfrm>
          <a:off x="5413114" y="0"/>
          <a:ext cx="2626905" cy="30300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s-PE" sz="1700" kern="1200" dirty="0"/>
            <a:t>Cerrar las instalaciones existentes y cambiarse a una nueva localización.</a:t>
          </a:r>
          <a:endParaRPr lang="es-ES" sz="1700" kern="1200" dirty="0"/>
        </a:p>
      </dsp:txBody>
      <dsp:txXfrm>
        <a:off x="5413114" y="1212029"/>
        <a:ext cx="2626905" cy="1212029"/>
      </dsp:txXfrm>
    </dsp:sp>
    <dsp:sp modelId="{4E177A5A-ACB9-4012-91A9-2D5F026EBCFA}">
      <dsp:nvSpPr>
        <dsp:cNvPr id="0" name=""/>
        <dsp:cNvSpPr/>
      </dsp:nvSpPr>
      <dsp:spPr>
        <a:xfrm>
          <a:off x="6222060" y="181804"/>
          <a:ext cx="1009014" cy="1009014"/>
        </a:xfrm>
        <a:prstGeom prst="ellipse">
          <a:avLst/>
        </a:prstGeom>
        <a:blipFill rotWithShape="1">
          <a:blip xmlns:r="http://schemas.openxmlformats.org/officeDocument/2006/relationships" r:embed="rId3"/>
          <a:srcRect/>
          <a:stretch>
            <a:fillRect l="-18000" r="-1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65598F-BDF6-49DE-BB45-41E4A20C2D1A}">
      <dsp:nvSpPr>
        <dsp:cNvPr id="0" name=""/>
        <dsp:cNvSpPr/>
      </dsp:nvSpPr>
      <dsp:spPr>
        <a:xfrm>
          <a:off x="321668" y="2424059"/>
          <a:ext cx="7398372" cy="454511"/>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54BCCE-C9E4-43E4-B813-42F5642293DC}">
      <dsp:nvSpPr>
        <dsp:cNvPr id="0" name=""/>
        <dsp:cNvSpPr/>
      </dsp:nvSpPr>
      <dsp:spPr>
        <a:xfrm>
          <a:off x="0" y="23617"/>
          <a:ext cx="7759874"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s-ES" sz="1900" kern="1200" dirty="0"/>
            <a:t>Productividad Laboral</a:t>
          </a:r>
        </a:p>
      </dsp:txBody>
      <dsp:txXfrm>
        <a:off x="22246" y="45863"/>
        <a:ext cx="7715382" cy="411223"/>
      </dsp:txXfrm>
    </dsp:sp>
    <dsp:sp modelId="{A785E0A5-C147-4319-AD09-20C6CC204CB8}">
      <dsp:nvSpPr>
        <dsp:cNvPr id="0" name=""/>
        <dsp:cNvSpPr/>
      </dsp:nvSpPr>
      <dsp:spPr>
        <a:xfrm>
          <a:off x="0" y="534052"/>
          <a:ext cx="7759874"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s-ES" sz="1900" kern="1200" dirty="0"/>
            <a:t>Proximidad a los Clientes</a:t>
          </a:r>
        </a:p>
      </dsp:txBody>
      <dsp:txXfrm>
        <a:off x="22246" y="556298"/>
        <a:ext cx="7715382" cy="411223"/>
      </dsp:txXfrm>
    </dsp:sp>
    <dsp:sp modelId="{A6E6B004-3B07-4394-9AC8-B8E709FE59D5}">
      <dsp:nvSpPr>
        <dsp:cNvPr id="0" name=""/>
        <dsp:cNvSpPr/>
      </dsp:nvSpPr>
      <dsp:spPr>
        <a:xfrm>
          <a:off x="0" y="1044487"/>
          <a:ext cx="7759874"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s-MX" sz="1900" kern="1200" dirty="0"/>
            <a:t>Proximidad a Proveedores y Recursos</a:t>
          </a:r>
          <a:endParaRPr lang="es-ES" sz="1900" kern="1200" dirty="0"/>
        </a:p>
      </dsp:txBody>
      <dsp:txXfrm>
        <a:off x="22246" y="1066733"/>
        <a:ext cx="7715382" cy="411223"/>
      </dsp:txXfrm>
    </dsp:sp>
    <dsp:sp modelId="{44732294-99B4-4098-8AE9-DA5EB2783C97}">
      <dsp:nvSpPr>
        <dsp:cNvPr id="0" name=""/>
        <dsp:cNvSpPr/>
      </dsp:nvSpPr>
      <dsp:spPr>
        <a:xfrm>
          <a:off x="0" y="1554922"/>
          <a:ext cx="7759874"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s-MX" sz="1900" kern="1200" dirty="0"/>
            <a:t>Ubicación de los Competidores</a:t>
          </a:r>
          <a:endParaRPr lang="es-ES" sz="1900" kern="1200" dirty="0"/>
        </a:p>
      </dsp:txBody>
      <dsp:txXfrm>
        <a:off x="22246" y="1577168"/>
        <a:ext cx="7715382" cy="411223"/>
      </dsp:txXfrm>
    </dsp:sp>
    <dsp:sp modelId="{6A37F943-017D-4D43-8FA7-ACF84C6558D1}">
      <dsp:nvSpPr>
        <dsp:cNvPr id="0" name=""/>
        <dsp:cNvSpPr/>
      </dsp:nvSpPr>
      <dsp:spPr>
        <a:xfrm>
          <a:off x="0" y="2065357"/>
          <a:ext cx="7759874"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s-MX" sz="1900" kern="1200" dirty="0"/>
            <a:t>Costos</a:t>
          </a:r>
          <a:endParaRPr lang="es-ES" sz="1900" kern="1200" dirty="0"/>
        </a:p>
      </dsp:txBody>
      <dsp:txXfrm>
        <a:off x="22246" y="2087603"/>
        <a:ext cx="7715382" cy="411223"/>
      </dsp:txXfrm>
    </dsp:sp>
    <dsp:sp modelId="{35D94137-2236-413A-8A18-76E81B037EAC}">
      <dsp:nvSpPr>
        <dsp:cNvPr id="0" name=""/>
        <dsp:cNvSpPr/>
      </dsp:nvSpPr>
      <dsp:spPr>
        <a:xfrm>
          <a:off x="0" y="2575792"/>
          <a:ext cx="7759874"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s-MX" sz="1900" kern="1200" dirty="0"/>
            <a:t>Riesgo político, valores y cultura</a:t>
          </a:r>
          <a:endParaRPr lang="es-ES" sz="1900" kern="1200" dirty="0"/>
        </a:p>
      </dsp:txBody>
      <dsp:txXfrm>
        <a:off x="22246" y="2598038"/>
        <a:ext cx="7715382" cy="4112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164A0-3300-409F-80A4-45904E174C47}">
      <dsp:nvSpPr>
        <dsp:cNvPr id="0" name=""/>
        <dsp:cNvSpPr/>
      </dsp:nvSpPr>
      <dsp:spPr>
        <a:xfrm>
          <a:off x="0" y="11543"/>
          <a:ext cx="8297714" cy="8353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s-ES" sz="2100" kern="1200" dirty="0"/>
            <a:t>La distribución de las instalaciones es una de las decisiones clave que determinan la eficiencia de las operaciones a largo plazo. </a:t>
          </a:r>
        </a:p>
      </dsp:txBody>
      <dsp:txXfrm>
        <a:off x="40780" y="52323"/>
        <a:ext cx="8216154" cy="753819"/>
      </dsp:txXfrm>
    </dsp:sp>
    <dsp:sp modelId="{7464DB12-78FB-4249-887D-6BD13C64BCA2}">
      <dsp:nvSpPr>
        <dsp:cNvPr id="0" name=""/>
        <dsp:cNvSpPr/>
      </dsp:nvSpPr>
      <dsp:spPr>
        <a:xfrm>
          <a:off x="0" y="907403"/>
          <a:ext cx="8297714" cy="8353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s-ES" sz="2100" kern="1200" dirty="0"/>
            <a:t>Una distribución eficiente puede ayudar a una organización a lograr una estrategia  que apoye la diferenciación, el bajo costo o la respuesta.</a:t>
          </a:r>
        </a:p>
      </dsp:txBody>
      <dsp:txXfrm>
        <a:off x="40780" y="948183"/>
        <a:ext cx="8216154" cy="753819"/>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1932DC7-834F-6148-86AF-F72164F7FFC1}" type="datetimeFigureOut">
              <a:rPr lang="es-ES" smtClean="0"/>
              <a:t>21/09/2020</a:t>
            </a:fld>
            <a:endParaRPr lang="es-E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CEA6FD5-E31A-6D44-BE80-5A94AC694FC0}" type="slidenum">
              <a:rPr lang="es-ES" smtClean="0"/>
              <a:t>‹Nº›</a:t>
            </a:fld>
            <a:endParaRPr lang="es-ES"/>
          </a:p>
        </p:txBody>
      </p:sp>
    </p:spTree>
    <p:extLst>
      <p:ext uri="{BB962C8B-B14F-4D97-AF65-F5344CB8AC3E}">
        <p14:creationId xmlns:p14="http://schemas.microsoft.com/office/powerpoint/2010/main" val="3426518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DF1720-AE80-4069-8D89-2C76E8AFD874}" type="datetimeFigureOut">
              <a:rPr lang="es-PE" smtClean="0"/>
              <a:t>21/09/2020</a:t>
            </a:fld>
            <a:endParaRPr lang="es-PE"/>
          </a:p>
        </p:txBody>
      </p:sp>
      <p:sp>
        <p:nvSpPr>
          <p:cNvPr id="4" name="Marcador de imagen de diapositiva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700CA-E45F-416D-B659-25554F846B43}" type="slidenum">
              <a:rPr lang="es-PE" smtClean="0"/>
              <a:t>‹Nº›</a:t>
            </a:fld>
            <a:endParaRPr lang="es-PE"/>
          </a:p>
        </p:txBody>
      </p:sp>
    </p:spTree>
    <p:extLst>
      <p:ext uri="{BB962C8B-B14F-4D97-AF65-F5344CB8AC3E}">
        <p14:creationId xmlns:p14="http://schemas.microsoft.com/office/powerpoint/2010/main" val="1248527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3</a:t>
            </a:fld>
            <a:endParaRPr lang="es-PE"/>
          </a:p>
        </p:txBody>
      </p:sp>
    </p:spTree>
    <p:extLst>
      <p:ext uri="{BB962C8B-B14F-4D97-AF65-F5344CB8AC3E}">
        <p14:creationId xmlns:p14="http://schemas.microsoft.com/office/powerpoint/2010/main" val="1134454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17</a:t>
            </a:fld>
            <a:endParaRPr lang="es-PE"/>
          </a:p>
        </p:txBody>
      </p:sp>
    </p:spTree>
    <p:extLst>
      <p:ext uri="{BB962C8B-B14F-4D97-AF65-F5344CB8AC3E}">
        <p14:creationId xmlns:p14="http://schemas.microsoft.com/office/powerpoint/2010/main" val="2313950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24</a:t>
            </a:fld>
            <a:endParaRPr lang="es-PE"/>
          </a:p>
        </p:txBody>
      </p:sp>
    </p:spTree>
    <p:extLst>
      <p:ext uri="{BB962C8B-B14F-4D97-AF65-F5344CB8AC3E}">
        <p14:creationId xmlns:p14="http://schemas.microsoft.com/office/powerpoint/2010/main" val="1134454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sz="1200" b="0" i="0" u="none" strike="noStrike" kern="1200" baseline="0" dirty="0">
                <a:solidFill>
                  <a:schemeClr val="tx1"/>
                </a:solidFill>
                <a:latin typeface="Calibri" pitchFamily="34" charset="0"/>
                <a:ea typeface="+mn-ea"/>
                <a:cs typeface="+mn-cs"/>
              </a:rPr>
              <a:t>Las compañías también reubican sus instalaciones de manufactura o servicios debido a cambios demográficos o en la demanda del consumidor.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s-PE"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s-PE" sz="1200" dirty="0"/>
              <a:t>Las compañías toman decisiones de localización con poca frecuencia, usualmente porque la demanda ha superado la capacidad actual de la planta o por cambios en la productividad laboral, el tipo de cambio, los costos o las actitudes locales.</a:t>
            </a:r>
          </a:p>
          <a:p>
            <a:endParaRPr lang="es-ES" dirty="0"/>
          </a:p>
        </p:txBody>
      </p:sp>
      <p:sp>
        <p:nvSpPr>
          <p:cNvPr id="4" name="Marcador de número de diapositiva 3"/>
          <p:cNvSpPr>
            <a:spLocks noGrp="1"/>
          </p:cNvSpPr>
          <p:nvPr>
            <p:ph type="sldNum" sz="quarter" idx="5"/>
          </p:nvPr>
        </p:nvSpPr>
        <p:spPr/>
        <p:txBody>
          <a:bodyPr/>
          <a:lstStyle/>
          <a:p>
            <a:fld id="{F56700CA-E45F-416D-B659-25554F846B43}" type="slidenum">
              <a:rPr lang="es-PE" smtClean="0"/>
              <a:t>4</a:t>
            </a:fld>
            <a:endParaRPr lang="es-PE"/>
          </a:p>
        </p:txBody>
      </p:sp>
    </p:spTree>
    <p:extLst>
      <p:ext uri="{BB962C8B-B14F-4D97-AF65-F5344CB8AC3E}">
        <p14:creationId xmlns:p14="http://schemas.microsoft.com/office/powerpoint/2010/main" val="1493193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sz="1200" b="0" i="0" u="none" strike="noStrike" kern="1200" baseline="0" dirty="0">
                <a:solidFill>
                  <a:schemeClr val="tx1"/>
                </a:solidFill>
                <a:latin typeface="Calibri" pitchFamily="34" charset="0"/>
                <a:ea typeface="+mn-ea"/>
                <a:cs typeface="+mn-cs"/>
              </a:rPr>
              <a:t>Las compañías también reubican sus instalaciones de manufactura o servicios debido a cambios demográficos o en la demanda del consumidor.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s-PE" sz="1200" dirty="0"/>
              <a:t>Las compañías toman decisiones de localización con poca frecuencia, usualmente porque la demanda ha superado la capacidad actual de la planta o por cambios en la productividad laboral, el tipo de cambio, los costos o las actitudes locales.</a:t>
            </a:r>
          </a:p>
        </p:txBody>
      </p:sp>
      <p:sp>
        <p:nvSpPr>
          <p:cNvPr id="4" name="Marcador de número de diapositiva 3"/>
          <p:cNvSpPr>
            <a:spLocks noGrp="1"/>
          </p:cNvSpPr>
          <p:nvPr>
            <p:ph type="sldNum" sz="quarter" idx="10"/>
          </p:nvPr>
        </p:nvSpPr>
        <p:spPr/>
        <p:txBody>
          <a:bodyPr/>
          <a:lstStyle/>
          <a:p>
            <a:fld id="{F56700CA-E45F-416D-B659-25554F846B43}" type="slidenum">
              <a:rPr lang="es-PE" smtClean="0"/>
              <a:t>5</a:t>
            </a:fld>
            <a:endParaRPr lang="es-PE"/>
          </a:p>
        </p:txBody>
      </p:sp>
    </p:spTree>
    <p:extLst>
      <p:ext uri="{BB962C8B-B14F-4D97-AF65-F5344CB8AC3E}">
        <p14:creationId xmlns:p14="http://schemas.microsoft.com/office/powerpoint/2010/main" val="148840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6</a:t>
            </a:fld>
            <a:endParaRPr lang="es-PE"/>
          </a:p>
        </p:txBody>
      </p:sp>
    </p:spTree>
    <p:extLst>
      <p:ext uri="{BB962C8B-B14F-4D97-AF65-F5344CB8AC3E}">
        <p14:creationId xmlns:p14="http://schemas.microsoft.com/office/powerpoint/2010/main" val="1917874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1200" b="0" i="0" u="none" strike="noStrike" kern="1200" baseline="0" dirty="0">
                <a:solidFill>
                  <a:schemeClr val="tx1"/>
                </a:solidFill>
                <a:latin typeface="Calibri" pitchFamily="34" charset="0"/>
                <a:ea typeface="+mn-ea"/>
                <a:cs typeface="+mn-cs"/>
              </a:rPr>
              <a:t>Empleados con capacitación deficiente, bajo nivel educativo o malos hábitos de trabajo pueden ser una mala alternativa aún con salarios bajos. Por la misma razón, empleados que no pueden llegar o no siempre llegan a su sitio de trabajo no son buenos para la organización, aun con salarios bajos</a:t>
            </a:r>
            <a:r>
              <a:rPr lang="es-ES" sz="1200" b="0" i="0" u="none" strike="noStrike" kern="1200" baseline="0" dirty="0">
                <a:solidFill>
                  <a:schemeClr val="tx1"/>
                </a:solidFill>
                <a:latin typeface="Calibri" pitchFamily="34" charset="0"/>
                <a:ea typeface="+mn-ea"/>
                <a:cs typeface="+mn-cs"/>
              </a:rPr>
              <a:t>.</a:t>
            </a:r>
            <a:endParaRPr lang="es-ES" dirty="0"/>
          </a:p>
        </p:txBody>
      </p:sp>
      <p:sp>
        <p:nvSpPr>
          <p:cNvPr id="4" name="Marcador de número de diapositiva 3"/>
          <p:cNvSpPr>
            <a:spLocks noGrp="1"/>
          </p:cNvSpPr>
          <p:nvPr>
            <p:ph type="sldNum" sz="quarter" idx="5"/>
          </p:nvPr>
        </p:nvSpPr>
        <p:spPr/>
        <p:txBody>
          <a:bodyPr/>
          <a:lstStyle/>
          <a:p>
            <a:fld id="{F56700CA-E45F-416D-B659-25554F846B43}" type="slidenum">
              <a:rPr lang="es-PE" smtClean="0"/>
              <a:t>8</a:t>
            </a:fld>
            <a:endParaRPr lang="es-PE"/>
          </a:p>
        </p:txBody>
      </p:sp>
    </p:spTree>
    <p:extLst>
      <p:ext uri="{BB962C8B-B14F-4D97-AF65-F5344CB8AC3E}">
        <p14:creationId xmlns:p14="http://schemas.microsoft.com/office/powerpoint/2010/main" val="1730186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1200" b="0" i="0" u="none" strike="noStrike" kern="1200" baseline="0" dirty="0">
                <a:solidFill>
                  <a:schemeClr val="tx1"/>
                </a:solidFill>
                <a:latin typeface="Calibri" pitchFamily="34" charset="0"/>
                <a:ea typeface="+mn-ea"/>
                <a:cs typeface="+mn-cs"/>
              </a:rPr>
              <a:t>Las plantas de productos lácteos y procesadoras de productos del mar congelados trabajan con materias primas </a:t>
            </a:r>
            <a:r>
              <a:rPr lang="es-PE" sz="1200" b="0" i="1" u="none" strike="noStrike" kern="1200" baseline="0" dirty="0">
                <a:solidFill>
                  <a:schemeClr val="tx1"/>
                </a:solidFill>
                <a:latin typeface="Calibri" pitchFamily="34" charset="0"/>
                <a:ea typeface="+mn-ea"/>
                <a:cs typeface="+mn-cs"/>
              </a:rPr>
              <a:t>perecederas</a:t>
            </a:r>
            <a:r>
              <a:rPr lang="es-PE" sz="1200" b="0" i="0" u="none" strike="noStrike" kern="1200" baseline="0" dirty="0">
                <a:solidFill>
                  <a:schemeClr val="tx1"/>
                </a:solidFill>
                <a:latin typeface="Calibri" pitchFamily="34" charset="0"/>
                <a:ea typeface="+mn-ea"/>
                <a:cs typeface="+mn-cs"/>
              </a:rPr>
              <a:t>, por lo que suelen instalarse cerca de sus proveedores. Las compañías dependientes de materias primas </a:t>
            </a:r>
            <a:r>
              <a:rPr lang="es-ES" sz="1200" b="0" i="0" u="none" strike="noStrike" kern="1200" baseline="0" dirty="0">
                <a:solidFill>
                  <a:schemeClr val="tx1"/>
                </a:solidFill>
                <a:latin typeface="Calibri" pitchFamily="34" charset="0"/>
                <a:ea typeface="+mn-ea"/>
                <a:cs typeface="+mn-cs"/>
              </a:rPr>
              <a:t>pesadas o voluminosas (como los productores de acero que usan carbón o mineral de hierro) enfrentan </a:t>
            </a:r>
            <a:r>
              <a:rPr lang="es-PE" sz="1200" b="0" i="1" u="none" strike="noStrike" kern="1200" baseline="0" dirty="0">
                <a:solidFill>
                  <a:schemeClr val="tx1"/>
                </a:solidFill>
                <a:latin typeface="Calibri" pitchFamily="34" charset="0"/>
                <a:ea typeface="+mn-ea"/>
                <a:cs typeface="+mn-cs"/>
              </a:rPr>
              <a:t>costos de transporte </a:t>
            </a:r>
            <a:r>
              <a:rPr lang="es-PE" sz="1200" b="0" i="0" u="none" strike="noStrike" kern="1200" baseline="0" dirty="0">
                <a:solidFill>
                  <a:schemeClr val="tx1"/>
                </a:solidFill>
                <a:latin typeface="Calibri" pitchFamily="34" charset="0"/>
                <a:ea typeface="+mn-ea"/>
                <a:cs typeface="+mn-cs"/>
              </a:rPr>
              <a:t>altos, por lo que éstos se convierten en un factor importante.</a:t>
            </a:r>
            <a:endParaRPr lang="es-ES" dirty="0"/>
          </a:p>
        </p:txBody>
      </p:sp>
      <p:sp>
        <p:nvSpPr>
          <p:cNvPr id="4" name="Marcador de número de diapositiva 3"/>
          <p:cNvSpPr>
            <a:spLocks noGrp="1"/>
          </p:cNvSpPr>
          <p:nvPr>
            <p:ph type="sldNum" sz="quarter" idx="5"/>
          </p:nvPr>
        </p:nvSpPr>
        <p:spPr/>
        <p:txBody>
          <a:bodyPr/>
          <a:lstStyle/>
          <a:p>
            <a:fld id="{F56700CA-E45F-416D-B659-25554F846B43}" type="slidenum">
              <a:rPr lang="es-PE" smtClean="0"/>
              <a:t>10</a:t>
            </a:fld>
            <a:endParaRPr lang="es-PE"/>
          </a:p>
        </p:txBody>
      </p:sp>
    </p:spTree>
    <p:extLst>
      <p:ext uri="{BB962C8B-B14F-4D97-AF65-F5344CB8AC3E}">
        <p14:creationId xmlns:p14="http://schemas.microsoft.com/office/powerpoint/2010/main" val="678024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1200" b="0" i="0" u="none" strike="noStrike" kern="1200" baseline="0" dirty="0">
                <a:solidFill>
                  <a:schemeClr val="tx1"/>
                </a:solidFill>
                <a:latin typeface="Calibri" pitchFamily="34" charset="0"/>
                <a:ea typeface="+mn-ea"/>
                <a:cs typeface="+mn-cs"/>
              </a:rPr>
              <a:t>Las compañías también prefieren ubicarse cerca de sus competidores, lo cual es algo sorprendente. Esta tendencia, denominada </a:t>
            </a:r>
            <a:r>
              <a:rPr lang="es-PE" sz="1200" b="1" i="0" u="none" strike="noStrike" kern="1200" baseline="0" dirty="0">
                <a:solidFill>
                  <a:schemeClr val="tx1"/>
                </a:solidFill>
                <a:latin typeface="Calibri" pitchFamily="34" charset="0"/>
                <a:ea typeface="+mn-ea"/>
                <a:cs typeface="+mn-cs"/>
              </a:rPr>
              <a:t>clúster</a:t>
            </a:r>
            <a:r>
              <a:rPr lang="es-PE" sz="1200" b="0" i="0" u="none" strike="noStrike" kern="1200" baseline="0" dirty="0">
                <a:solidFill>
                  <a:schemeClr val="tx1"/>
                </a:solidFill>
                <a:latin typeface="Calibri" pitchFamily="34" charset="0"/>
                <a:ea typeface="+mn-ea"/>
                <a:cs typeface="+mn-cs"/>
              </a:rPr>
              <a:t>, suele ocurrir cuando un recurso importante se encuentra </a:t>
            </a:r>
            <a:r>
              <a:rPr lang="es-ES" sz="1200" b="0" i="0" u="none" strike="noStrike" kern="1200" baseline="0" dirty="0">
                <a:solidFill>
                  <a:schemeClr val="tx1"/>
                </a:solidFill>
                <a:latin typeface="Calibri" pitchFamily="34" charset="0"/>
                <a:ea typeface="+mn-ea"/>
                <a:cs typeface="+mn-cs"/>
              </a:rPr>
              <a:t>en determinada región.</a:t>
            </a:r>
            <a:endParaRPr lang="es-ES" dirty="0"/>
          </a:p>
        </p:txBody>
      </p:sp>
      <p:sp>
        <p:nvSpPr>
          <p:cNvPr id="4" name="Marcador de número de diapositiva 3"/>
          <p:cNvSpPr>
            <a:spLocks noGrp="1"/>
          </p:cNvSpPr>
          <p:nvPr>
            <p:ph type="sldNum" sz="quarter" idx="5"/>
          </p:nvPr>
        </p:nvSpPr>
        <p:spPr/>
        <p:txBody>
          <a:bodyPr/>
          <a:lstStyle/>
          <a:p>
            <a:fld id="{F56700CA-E45F-416D-B659-25554F846B43}" type="slidenum">
              <a:rPr lang="es-PE" smtClean="0"/>
              <a:t>11</a:t>
            </a:fld>
            <a:endParaRPr lang="es-PE"/>
          </a:p>
        </p:txBody>
      </p:sp>
    </p:spTree>
    <p:extLst>
      <p:ext uri="{BB962C8B-B14F-4D97-AF65-F5344CB8AC3E}">
        <p14:creationId xmlns:p14="http://schemas.microsoft.com/office/powerpoint/2010/main" val="1399176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a:solidFill>
                  <a:schemeClr val="tx1"/>
                </a:solidFill>
                <a:latin typeface="Calibri" pitchFamily="34" charset="0"/>
                <a:ea typeface="+mn-ea"/>
                <a:cs typeface="+mn-cs"/>
              </a:rPr>
              <a:t>Los </a:t>
            </a:r>
            <a:r>
              <a:rPr lang="es-ES" sz="1200" b="1" i="0" u="none" strike="noStrike" kern="1200" baseline="0" dirty="0">
                <a:solidFill>
                  <a:schemeClr val="tx1"/>
                </a:solidFill>
                <a:latin typeface="Calibri" pitchFamily="34" charset="0"/>
                <a:ea typeface="+mn-ea"/>
                <a:cs typeface="+mn-cs"/>
              </a:rPr>
              <a:t>costos tangibles </a:t>
            </a:r>
            <a:r>
              <a:rPr lang="es-PE" sz="1200" b="0" i="0" u="none" strike="noStrike" kern="1200" baseline="0" dirty="0">
                <a:solidFill>
                  <a:schemeClr val="tx1"/>
                </a:solidFill>
                <a:latin typeface="Calibri" pitchFamily="34" charset="0"/>
                <a:ea typeface="+mn-ea"/>
                <a:cs typeface="+mn-cs"/>
              </a:rPr>
              <a:t>son aquellos que se identifican con facilidad y se miden con precisión. Incluyen servicios públicos, mano de obra, materiales, impuestos, depreciación y otros costos que el departamento de contabilidad y la administración pueden identificar. Además, costos como el transporte de materia prima, transporte de productos terminados y sitio de construcción se suman al costo global de la localización.</a:t>
            </a:r>
          </a:p>
          <a:p>
            <a:endParaRPr lang="es-PE" sz="1200" b="0" i="0" u="none" strike="noStrike" kern="1200" baseline="0" dirty="0">
              <a:solidFill>
                <a:schemeClr val="tx1"/>
              </a:solidFill>
              <a:latin typeface="Calibri" pitchFamily="34" charset="0"/>
              <a:ea typeface="+mn-ea"/>
              <a:cs typeface="+mn-cs"/>
            </a:endParaRPr>
          </a:p>
          <a:p>
            <a:r>
              <a:rPr lang="es-PE" sz="1200" b="0" i="0" u="none" strike="noStrike" kern="1200" baseline="0" dirty="0">
                <a:solidFill>
                  <a:schemeClr val="tx1"/>
                </a:solidFill>
                <a:latin typeface="Calibri" pitchFamily="34" charset="0"/>
                <a:ea typeface="+mn-ea"/>
                <a:cs typeface="+mn-cs"/>
              </a:rPr>
              <a:t>Los </a:t>
            </a:r>
            <a:r>
              <a:rPr lang="es-PE" sz="1200" b="1" i="0" u="none" strike="noStrike" kern="1200" baseline="0" dirty="0">
                <a:solidFill>
                  <a:schemeClr val="tx1"/>
                </a:solidFill>
                <a:latin typeface="Calibri" pitchFamily="34" charset="0"/>
                <a:ea typeface="+mn-ea"/>
                <a:cs typeface="+mn-cs"/>
              </a:rPr>
              <a:t>costos intangibles </a:t>
            </a:r>
            <a:r>
              <a:rPr lang="es-PE" sz="1200" b="0" i="0" u="none" strike="noStrike" kern="1200" baseline="0" dirty="0">
                <a:solidFill>
                  <a:schemeClr val="tx1"/>
                </a:solidFill>
                <a:latin typeface="Calibri" pitchFamily="34" charset="0"/>
                <a:ea typeface="+mn-ea"/>
                <a:cs typeface="+mn-cs"/>
              </a:rPr>
              <a:t>son menos fáciles de cuantificar. Incluyen calidad de la educación, infraestructura pública de transporte, las actitudes de la comunidad hacia la industria y la compañía, y la calidad y las actitudes de los posibles empleados. También incluyen variables de calidad de vida, como el clima y clubes deportivos, que pueden influir en la contratación del personal.</a:t>
            </a:r>
            <a:endParaRPr lang="es-ES" dirty="0"/>
          </a:p>
        </p:txBody>
      </p:sp>
      <p:sp>
        <p:nvSpPr>
          <p:cNvPr id="4" name="Marcador de número de diapositiva 3"/>
          <p:cNvSpPr>
            <a:spLocks noGrp="1"/>
          </p:cNvSpPr>
          <p:nvPr>
            <p:ph type="sldNum" sz="quarter" idx="5"/>
          </p:nvPr>
        </p:nvSpPr>
        <p:spPr/>
        <p:txBody>
          <a:bodyPr/>
          <a:lstStyle/>
          <a:p>
            <a:fld id="{F56700CA-E45F-416D-B659-25554F846B43}" type="slidenum">
              <a:rPr lang="es-PE" smtClean="0"/>
              <a:t>12</a:t>
            </a:fld>
            <a:endParaRPr lang="es-PE"/>
          </a:p>
        </p:txBody>
      </p:sp>
    </p:spTree>
    <p:extLst>
      <p:ext uri="{BB962C8B-B14F-4D97-AF65-F5344CB8AC3E}">
        <p14:creationId xmlns:p14="http://schemas.microsoft.com/office/powerpoint/2010/main" val="635793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14</a:t>
            </a:fld>
            <a:endParaRPr lang="es-PE"/>
          </a:p>
        </p:txBody>
      </p:sp>
    </p:spTree>
    <p:extLst>
      <p:ext uri="{BB962C8B-B14F-4D97-AF65-F5344CB8AC3E}">
        <p14:creationId xmlns:p14="http://schemas.microsoft.com/office/powerpoint/2010/main" val="2756389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085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43131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ema - 1 Imagen A">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824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tema - 1 Imagen B">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2226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tema - 1 Imagen Centrada">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508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tema - 2 Imágenes">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691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btema - Imagen Gigan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956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tema - 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261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211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Agrupar 13"/>
          <p:cNvGrpSpPr/>
          <p:nvPr userDrawn="1"/>
        </p:nvGrpSpPr>
        <p:grpSpPr>
          <a:xfrm>
            <a:off x="944054" y="5369051"/>
            <a:ext cx="7804380" cy="215444"/>
            <a:chOff x="944054" y="5369051"/>
            <a:chExt cx="7804380" cy="215444"/>
          </a:xfrm>
        </p:grpSpPr>
        <p:sp>
          <p:nvSpPr>
            <p:cNvPr id="16" name="TextBox 7"/>
            <p:cNvSpPr txBox="1"/>
            <p:nvPr userDrawn="1"/>
          </p:nvSpPr>
          <p:spPr>
            <a:xfrm>
              <a:off x="944054" y="5369051"/>
              <a:ext cx="1867819" cy="215444"/>
            </a:xfrm>
            <a:prstGeom prst="rect">
              <a:avLst/>
            </a:prstGeom>
            <a:noFill/>
          </p:spPr>
          <p:txBody>
            <a:bodyPr wrap="none" rtlCol="0">
              <a:spAutoFit/>
            </a:bodyPr>
            <a:lstStyle/>
            <a:p>
              <a:r>
                <a:rPr lang="en-US" sz="800" kern="1200" dirty="0" smtClean="0">
                  <a:solidFill>
                    <a:schemeClr val="bg1">
                      <a:lumMod val="50000"/>
                    </a:schemeClr>
                  </a:solidFill>
                  <a:latin typeface="Calibri"/>
                  <a:ea typeface="+mn-ea"/>
                  <a:cs typeface="Calibri"/>
                  <a:sym typeface="Wingdings"/>
                </a:rPr>
                <a:t>GESTIÓN DE OPERACIONES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a:t>
              </a:r>
              <a:r>
                <a:rPr lang="en-US" sz="800" kern="1200" dirty="0" smtClean="0">
                  <a:solidFill>
                    <a:schemeClr val="bg1">
                      <a:lumMod val="50000"/>
                    </a:schemeClr>
                  </a:solidFill>
                  <a:latin typeface="Calibri"/>
                  <a:ea typeface="+mn-ea"/>
                  <a:cs typeface="Calibri"/>
                  <a:sym typeface="Wingdings"/>
                </a:rPr>
                <a:t>07</a:t>
              </a:r>
              <a:endParaRPr lang="en-US" sz="800" dirty="0">
                <a:solidFill>
                  <a:schemeClr val="bg1">
                    <a:lumMod val="50000"/>
                  </a:schemeClr>
                </a:solidFill>
                <a:latin typeface="Calibri"/>
                <a:cs typeface="Calibri"/>
              </a:endParaRPr>
            </a:p>
          </p:txBody>
        </p:sp>
        <p:sp>
          <p:nvSpPr>
            <p:cNvPr id="18" name="Rectangle 3"/>
            <p:cNvSpPr/>
            <p:nvPr userDrawn="1"/>
          </p:nvSpPr>
          <p:spPr>
            <a:xfrm>
              <a:off x="7340677" y="5384440"/>
              <a:ext cx="1407757" cy="184666"/>
            </a:xfrm>
            <a:prstGeom prst="rect">
              <a:avLst/>
            </a:prstGeom>
          </p:spPr>
          <p:txBody>
            <a:bodyPr wrap="none">
              <a:spAutoFit/>
            </a:bodyPr>
            <a:lstStyle/>
            <a:p>
              <a:pPr algn="r"/>
              <a:r>
                <a:rPr lang="es-ES_tradnl" sz="600" dirty="0">
                  <a:solidFill>
                    <a:schemeClr val="bg1">
                      <a:lumMod val="50000"/>
                    </a:schemeClr>
                  </a:solidFill>
                </a:rPr>
                <a:t>© </a:t>
              </a:r>
              <a:r>
                <a:rPr lang="es-ES_tradnl" sz="600" dirty="0" smtClean="0">
                  <a:solidFill>
                    <a:schemeClr val="bg1">
                      <a:lumMod val="50000"/>
                    </a:schemeClr>
                  </a:solidFill>
                </a:rPr>
                <a:t>ISIL</a:t>
              </a:r>
              <a:r>
                <a:rPr lang="es-ES_tradnl" sz="600" dirty="0">
                  <a:solidFill>
                    <a:schemeClr val="bg1">
                      <a:lumMod val="50000"/>
                    </a:schemeClr>
                  </a:solidFill>
                </a:rPr>
                <a:t>. Todos los derechos reservados</a:t>
              </a:r>
            </a:p>
          </p:txBody>
        </p:sp>
      </p:grpSp>
      <p:pic>
        <p:nvPicPr>
          <p:cNvPr id="3" name="Imagen 2"/>
          <p:cNvPicPr>
            <a:picLocks noChangeAspect="1"/>
          </p:cNvPicPr>
          <p:nvPr userDrawn="1"/>
        </p:nvPicPr>
        <p:blipFill>
          <a:blip r:embed="rId11">
            <a:alphaModFix amt="20000"/>
          </a:blip>
          <a:stretch>
            <a:fillRect/>
          </a:stretch>
        </p:blipFill>
        <p:spPr>
          <a:xfrm>
            <a:off x="495300" y="5328911"/>
            <a:ext cx="448573" cy="250755"/>
          </a:xfrm>
          <a:prstGeom prst="rect">
            <a:avLst/>
          </a:prstGeom>
        </p:spPr>
      </p:pic>
    </p:spTree>
    <p:extLst>
      <p:ext uri="{BB962C8B-B14F-4D97-AF65-F5344CB8AC3E}">
        <p14:creationId xmlns:p14="http://schemas.microsoft.com/office/powerpoint/2010/main" val="3635932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60" r:id="rId4"/>
    <p:sldLayoutId id="2147483657" r:id="rId5"/>
    <p:sldLayoutId id="2147483658" r:id="rId6"/>
    <p:sldLayoutId id="2147483661" r:id="rId7"/>
    <p:sldLayoutId id="2147483659" r:id="rId8"/>
    <p:sldLayoutId id="2147483662"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6.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1F85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9" name="CuadroTexto 8">
            <a:extLst>
              <a:ext uri="{FF2B5EF4-FFF2-40B4-BE49-F238E27FC236}">
                <a16:creationId xmlns:a16="http://schemas.microsoft.com/office/drawing/2014/main" id="{A828C8A6-66C3-4104-BD19-2C73978D5CCC}"/>
              </a:ext>
            </a:extLst>
          </p:cNvPr>
          <p:cNvSpPr txBox="1"/>
          <p:nvPr/>
        </p:nvSpPr>
        <p:spPr>
          <a:xfrm>
            <a:off x="2051281" y="1730819"/>
            <a:ext cx="964250" cy="1015663"/>
          </a:xfrm>
          <a:prstGeom prst="rect">
            <a:avLst/>
          </a:prstGeom>
          <a:noFill/>
        </p:spPr>
        <p:txBody>
          <a:bodyPr wrap="square" rtlCol="0">
            <a:spAutoFit/>
          </a:bodyPr>
          <a:lstStyle/>
          <a:p>
            <a:r>
              <a:rPr lang="es-ES" sz="5800" dirty="0">
                <a:solidFill>
                  <a:srgbClr val="FFFFFF"/>
                </a:solidFill>
              </a:rPr>
              <a:t>07</a:t>
            </a:r>
          </a:p>
        </p:txBody>
      </p:sp>
      <p:sp>
        <p:nvSpPr>
          <p:cNvPr id="10" name="CuadroTexto 9">
            <a:extLst>
              <a:ext uri="{FF2B5EF4-FFF2-40B4-BE49-F238E27FC236}">
                <a16:creationId xmlns:a16="http://schemas.microsoft.com/office/drawing/2014/main" id="{7871AFE4-3BD7-44DD-BA1D-32A8C478F165}"/>
              </a:ext>
            </a:extLst>
          </p:cNvPr>
          <p:cNvSpPr txBox="1"/>
          <p:nvPr/>
        </p:nvSpPr>
        <p:spPr>
          <a:xfrm>
            <a:off x="3159592" y="1674447"/>
            <a:ext cx="4596087" cy="1876219"/>
          </a:xfrm>
          <a:prstGeom prst="rect">
            <a:avLst/>
          </a:prstGeom>
          <a:noFill/>
        </p:spPr>
        <p:txBody>
          <a:bodyPr wrap="square" rtlCol="0">
            <a:spAutoFit/>
          </a:bodyPr>
          <a:lstStyle/>
          <a:p>
            <a:pPr>
              <a:lnSpc>
                <a:spcPct val="80000"/>
              </a:lnSpc>
            </a:pPr>
            <a:r>
              <a:rPr lang="es-ES" sz="3600" b="1" dirty="0">
                <a:solidFill>
                  <a:srgbClr val="FFFFFF"/>
                </a:solidFill>
              </a:rPr>
              <a:t>Localización, dimensionamiento y distribución de las instalaciones</a:t>
            </a:r>
          </a:p>
        </p:txBody>
      </p:sp>
      <p:sp>
        <p:nvSpPr>
          <p:cNvPr id="11" name="CuadroTexto 10">
            <a:extLst>
              <a:ext uri="{FF2B5EF4-FFF2-40B4-BE49-F238E27FC236}">
                <a16:creationId xmlns:a16="http://schemas.microsoft.com/office/drawing/2014/main" id="{B2337F32-16F4-4158-B05A-374BFBD5ABE8}"/>
              </a:ext>
            </a:extLst>
          </p:cNvPr>
          <p:cNvSpPr txBox="1"/>
          <p:nvPr/>
        </p:nvSpPr>
        <p:spPr>
          <a:xfrm>
            <a:off x="3175138" y="3759610"/>
            <a:ext cx="5313769" cy="1254446"/>
          </a:xfrm>
          <a:prstGeom prst="rect">
            <a:avLst/>
          </a:prstGeom>
          <a:noFill/>
        </p:spPr>
        <p:txBody>
          <a:bodyPr wrap="square" rtlCol="0">
            <a:spAutoFit/>
          </a:bodyPr>
          <a:lstStyle/>
          <a:p>
            <a:pPr marL="177800" indent="-177800">
              <a:lnSpc>
                <a:spcPct val="120000"/>
              </a:lnSpc>
              <a:buSzPct val="80000"/>
              <a:buFont typeface="Arial"/>
              <a:buChar char="•"/>
            </a:pPr>
            <a:r>
              <a:rPr lang="es-ES" sz="1600" dirty="0">
                <a:solidFill>
                  <a:srgbClr val="FFFFFF"/>
                </a:solidFill>
              </a:rPr>
              <a:t>Importancia estratégica de la localización</a:t>
            </a:r>
          </a:p>
          <a:p>
            <a:pPr marL="177800" indent="-177800">
              <a:lnSpc>
                <a:spcPct val="120000"/>
              </a:lnSpc>
              <a:buSzPct val="80000"/>
              <a:buFont typeface="Arial"/>
              <a:buChar char="•"/>
            </a:pPr>
            <a:r>
              <a:rPr lang="es-ES" sz="1600" dirty="0">
                <a:solidFill>
                  <a:srgbClr val="FFFFFF"/>
                </a:solidFill>
              </a:rPr>
              <a:t>Factores para la localización</a:t>
            </a:r>
          </a:p>
          <a:p>
            <a:pPr marL="177800" indent="-177800">
              <a:lnSpc>
                <a:spcPct val="120000"/>
              </a:lnSpc>
              <a:buSzPct val="80000"/>
              <a:buFont typeface="Arial"/>
              <a:buChar char="•"/>
            </a:pPr>
            <a:r>
              <a:rPr lang="es-ES" sz="1600" dirty="0">
                <a:solidFill>
                  <a:srgbClr val="FFFFFF"/>
                </a:solidFill>
              </a:rPr>
              <a:t>Método de ranking de factores</a:t>
            </a:r>
          </a:p>
          <a:p>
            <a:pPr marL="177800" indent="-177800">
              <a:lnSpc>
                <a:spcPct val="120000"/>
              </a:lnSpc>
              <a:buSzPct val="80000"/>
              <a:buFont typeface="Arial"/>
              <a:buChar char="•"/>
            </a:pPr>
            <a:r>
              <a:rPr lang="es-ES" sz="1600" dirty="0">
                <a:solidFill>
                  <a:srgbClr val="FFFFFF"/>
                </a:solidFill>
              </a:rPr>
              <a:t>Distribución de instalaciones</a:t>
            </a:r>
          </a:p>
        </p:txBody>
      </p:sp>
      <p:cxnSp>
        <p:nvCxnSpPr>
          <p:cNvPr id="12" name="Conector recto 11">
            <a:extLst>
              <a:ext uri="{FF2B5EF4-FFF2-40B4-BE49-F238E27FC236}">
                <a16:creationId xmlns:a16="http://schemas.microsoft.com/office/drawing/2014/main" id="{0A574497-53D3-4BD7-8CB6-5C82D77E10F0}"/>
              </a:ext>
            </a:extLst>
          </p:cNvPr>
          <p:cNvCxnSpPr/>
          <p:nvPr/>
        </p:nvCxnSpPr>
        <p:spPr>
          <a:xfrm>
            <a:off x="3056456" y="1777107"/>
            <a:ext cx="0" cy="720031"/>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2688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a:xfrm>
            <a:off x="407875" y="320830"/>
            <a:ext cx="7204493" cy="369332"/>
          </a:xfrm>
          <a:prstGeom prst="rect">
            <a:avLst/>
          </a:prstGeom>
        </p:spPr>
        <p:txBody>
          <a:bodyPr wrap="square">
            <a:spAutoFit/>
          </a:bodyPr>
          <a:lstStyle/>
          <a:p>
            <a:r>
              <a:rPr lang="en-US" dirty="0">
                <a:solidFill>
                  <a:srgbClr val="438AD7"/>
                </a:solidFill>
              </a:rPr>
              <a:t>/ </a:t>
            </a:r>
            <a:r>
              <a:rPr lang="es-PE" dirty="0">
                <a:solidFill>
                  <a:srgbClr val="438AD7"/>
                </a:solidFill>
              </a:rPr>
              <a:t>Factores para la localización</a:t>
            </a:r>
            <a:endParaRPr lang="en-US" dirty="0">
              <a:solidFill>
                <a:srgbClr val="438AD7"/>
              </a:solidFill>
            </a:endParaRPr>
          </a:p>
        </p:txBody>
      </p:sp>
      <p:sp>
        <p:nvSpPr>
          <p:cNvPr id="17" name="CuadroTexto 16">
            <a:extLst>
              <a:ext uri="{FF2B5EF4-FFF2-40B4-BE49-F238E27FC236}">
                <a16:creationId xmlns:a16="http://schemas.microsoft.com/office/drawing/2014/main" id="{9167E1C3-3025-4800-87C2-B8AE960603E4}"/>
              </a:ext>
            </a:extLst>
          </p:cNvPr>
          <p:cNvSpPr txBox="1"/>
          <p:nvPr/>
        </p:nvSpPr>
        <p:spPr>
          <a:xfrm>
            <a:off x="250521" y="942676"/>
            <a:ext cx="3807912" cy="369332"/>
          </a:xfrm>
          <a:prstGeom prst="rect">
            <a:avLst/>
          </a:prstGeom>
          <a:noFill/>
        </p:spPr>
        <p:txBody>
          <a:bodyPr wrap="square" rtlCol="0">
            <a:spAutoFit/>
          </a:bodyPr>
          <a:lstStyle/>
          <a:p>
            <a:r>
              <a:rPr lang="es-ES" b="1" dirty="0"/>
              <a:t>Proximidad a proveedores y recursos</a:t>
            </a:r>
          </a:p>
        </p:txBody>
      </p:sp>
      <p:sp>
        <p:nvSpPr>
          <p:cNvPr id="18" name="Text Box 7">
            <a:extLst>
              <a:ext uri="{FF2B5EF4-FFF2-40B4-BE49-F238E27FC236}">
                <a16:creationId xmlns:a16="http://schemas.microsoft.com/office/drawing/2014/main" id="{7F684AFE-51DE-4507-802C-51F20620D639}"/>
              </a:ext>
            </a:extLst>
          </p:cNvPr>
          <p:cNvSpPr txBox="1">
            <a:spLocks noChangeArrowheads="1"/>
          </p:cNvSpPr>
          <p:nvPr/>
        </p:nvSpPr>
        <p:spPr bwMode="auto">
          <a:xfrm>
            <a:off x="192038" y="1319611"/>
            <a:ext cx="831202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s-PE" sz="2000" dirty="0"/>
              <a:t>Las empresas se localizan cerca de materias primas y proveedores debido a (1) los productos perecederos o (2) los costos de </a:t>
            </a:r>
            <a:r>
              <a:rPr lang="es-PE" sz="2000" dirty="0" smtClean="0"/>
              <a:t>transporte.</a:t>
            </a:r>
            <a:endParaRPr lang="es-ES" altLang="es-PE" sz="2000" dirty="0"/>
          </a:p>
        </p:txBody>
      </p:sp>
      <p:grpSp>
        <p:nvGrpSpPr>
          <p:cNvPr id="19" name="Grupo 18">
            <a:extLst>
              <a:ext uri="{FF2B5EF4-FFF2-40B4-BE49-F238E27FC236}">
                <a16:creationId xmlns:a16="http://schemas.microsoft.com/office/drawing/2014/main" id="{06F31D5D-80F8-40EC-9FD2-E4238E91D25A}"/>
              </a:ext>
            </a:extLst>
          </p:cNvPr>
          <p:cNvGrpSpPr/>
          <p:nvPr/>
        </p:nvGrpSpPr>
        <p:grpSpPr>
          <a:xfrm>
            <a:off x="522581" y="2389462"/>
            <a:ext cx="2952328" cy="2486082"/>
            <a:chOff x="179512" y="3618270"/>
            <a:chExt cx="3028962" cy="2486082"/>
          </a:xfrm>
        </p:grpSpPr>
        <p:pic>
          <p:nvPicPr>
            <p:cNvPr id="20" name="Imagen 19">
              <a:extLst>
                <a:ext uri="{FF2B5EF4-FFF2-40B4-BE49-F238E27FC236}">
                  <a16:creationId xmlns:a16="http://schemas.microsoft.com/office/drawing/2014/main" id="{6E763972-567B-4911-B27B-23964C898F5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9512" y="3618270"/>
              <a:ext cx="1224136" cy="962858"/>
            </a:xfrm>
            <a:prstGeom prst="rect">
              <a:avLst/>
            </a:prstGeom>
            <a:ln>
              <a:solidFill>
                <a:schemeClr val="tx1"/>
              </a:solidFill>
            </a:ln>
          </p:spPr>
        </p:pic>
        <p:pic>
          <p:nvPicPr>
            <p:cNvPr id="21" name="Imagen 20">
              <a:extLst>
                <a:ext uri="{FF2B5EF4-FFF2-40B4-BE49-F238E27FC236}">
                  <a16:creationId xmlns:a16="http://schemas.microsoft.com/office/drawing/2014/main" id="{986804C9-5A33-4EF3-8125-BEFA908C07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2938" y="4797152"/>
              <a:ext cx="2088232" cy="1307200"/>
            </a:xfrm>
            <a:prstGeom prst="rect">
              <a:avLst/>
            </a:prstGeom>
            <a:ln>
              <a:solidFill>
                <a:schemeClr val="tx1"/>
              </a:solidFill>
            </a:ln>
          </p:spPr>
        </p:pic>
        <p:sp>
          <p:nvSpPr>
            <p:cNvPr id="22" name="CuadroTexto 21">
              <a:extLst>
                <a:ext uri="{FF2B5EF4-FFF2-40B4-BE49-F238E27FC236}">
                  <a16:creationId xmlns:a16="http://schemas.microsoft.com/office/drawing/2014/main" id="{10784FC2-F198-4AC7-8050-57FAD9FD7510}"/>
                </a:ext>
              </a:extLst>
            </p:cNvPr>
            <p:cNvSpPr txBox="1"/>
            <p:nvPr/>
          </p:nvSpPr>
          <p:spPr>
            <a:xfrm>
              <a:off x="1403648" y="4158682"/>
              <a:ext cx="1804826" cy="523220"/>
            </a:xfrm>
            <a:prstGeom prst="rect">
              <a:avLst/>
            </a:prstGeom>
            <a:noFill/>
          </p:spPr>
          <p:txBody>
            <a:bodyPr wrap="square" rtlCol="0">
              <a:spAutoFit/>
            </a:bodyPr>
            <a:lstStyle/>
            <a:p>
              <a:r>
                <a:rPr lang="es-PE" sz="1400" dirty="0"/>
                <a:t>Procesadoras de langostinos</a:t>
              </a:r>
            </a:p>
          </p:txBody>
        </p:sp>
      </p:grpSp>
      <p:pic>
        <p:nvPicPr>
          <p:cNvPr id="23" name="Imagen 22">
            <a:extLst>
              <a:ext uri="{FF2B5EF4-FFF2-40B4-BE49-F238E27FC236}">
                <a16:creationId xmlns:a16="http://schemas.microsoft.com/office/drawing/2014/main" id="{7D36FCB3-D980-499B-9332-E202C1654EF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35497" y="2355568"/>
            <a:ext cx="2566020" cy="1332357"/>
          </a:xfrm>
          <a:prstGeom prst="rect">
            <a:avLst/>
          </a:prstGeom>
        </p:spPr>
      </p:pic>
      <p:pic>
        <p:nvPicPr>
          <p:cNvPr id="24" name="Imagen 23">
            <a:extLst>
              <a:ext uri="{FF2B5EF4-FFF2-40B4-BE49-F238E27FC236}">
                <a16:creationId xmlns:a16="http://schemas.microsoft.com/office/drawing/2014/main" id="{DF8EF514-92D5-44CB-9AB9-FC5388B3AD0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45903" y="3948844"/>
            <a:ext cx="1377504" cy="1031798"/>
          </a:xfrm>
          <a:prstGeom prst="rect">
            <a:avLst/>
          </a:prstGeom>
        </p:spPr>
      </p:pic>
      <p:pic>
        <p:nvPicPr>
          <p:cNvPr id="25" name="Imagen 24">
            <a:extLst>
              <a:ext uri="{FF2B5EF4-FFF2-40B4-BE49-F238E27FC236}">
                <a16:creationId xmlns:a16="http://schemas.microsoft.com/office/drawing/2014/main" id="{8AE9309D-15B8-4873-A965-57C336F9C86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18507" y="3942098"/>
            <a:ext cx="1578387" cy="1027655"/>
          </a:xfrm>
          <a:prstGeom prst="rect">
            <a:avLst/>
          </a:prstGeom>
        </p:spPr>
      </p:pic>
      <p:sp>
        <p:nvSpPr>
          <p:cNvPr id="26" name="CuadroTexto 25">
            <a:extLst>
              <a:ext uri="{FF2B5EF4-FFF2-40B4-BE49-F238E27FC236}">
                <a16:creationId xmlns:a16="http://schemas.microsoft.com/office/drawing/2014/main" id="{210417B0-C7ED-4784-BB6D-2513D2B56DF8}"/>
              </a:ext>
            </a:extLst>
          </p:cNvPr>
          <p:cNvSpPr txBox="1"/>
          <p:nvPr/>
        </p:nvSpPr>
        <p:spPr>
          <a:xfrm>
            <a:off x="4832684" y="5129090"/>
            <a:ext cx="3064210" cy="307777"/>
          </a:xfrm>
          <a:prstGeom prst="rect">
            <a:avLst/>
          </a:prstGeom>
          <a:noFill/>
        </p:spPr>
        <p:txBody>
          <a:bodyPr wrap="square" rtlCol="0">
            <a:spAutoFit/>
          </a:bodyPr>
          <a:lstStyle/>
          <a:p>
            <a:r>
              <a:rPr lang="es-PE" sz="1400" dirty="0"/>
              <a:t>Extracción y traslado de minerales</a:t>
            </a:r>
          </a:p>
        </p:txBody>
      </p:sp>
    </p:spTree>
    <p:custDataLst>
      <p:tags r:id="rId1"/>
    </p:custDataLst>
    <p:extLst>
      <p:ext uri="{BB962C8B-B14F-4D97-AF65-F5344CB8AC3E}">
        <p14:creationId xmlns:p14="http://schemas.microsoft.com/office/powerpoint/2010/main" val="36161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a:xfrm>
            <a:off x="407875" y="320830"/>
            <a:ext cx="7204493" cy="369332"/>
          </a:xfrm>
          <a:prstGeom prst="rect">
            <a:avLst/>
          </a:prstGeom>
        </p:spPr>
        <p:txBody>
          <a:bodyPr wrap="square">
            <a:spAutoFit/>
          </a:bodyPr>
          <a:lstStyle/>
          <a:p>
            <a:r>
              <a:rPr lang="en-US" dirty="0">
                <a:solidFill>
                  <a:srgbClr val="438AD7"/>
                </a:solidFill>
              </a:rPr>
              <a:t>/ </a:t>
            </a:r>
            <a:r>
              <a:rPr lang="es-PE" dirty="0">
                <a:solidFill>
                  <a:srgbClr val="438AD7"/>
                </a:solidFill>
              </a:rPr>
              <a:t>Factores para la localización</a:t>
            </a:r>
            <a:endParaRPr lang="en-US" dirty="0">
              <a:solidFill>
                <a:srgbClr val="438AD7"/>
              </a:solidFill>
            </a:endParaRPr>
          </a:p>
        </p:txBody>
      </p:sp>
      <p:sp>
        <p:nvSpPr>
          <p:cNvPr id="3" name="CuadroTexto 2">
            <a:extLst>
              <a:ext uri="{FF2B5EF4-FFF2-40B4-BE49-F238E27FC236}">
                <a16:creationId xmlns:a16="http://schemas.microsoft.com/office/drawing/2014/main" id="{2C1D5E7A-BD9B-45B6-874A-F562852D5BB4}"/>
              </a:ext>
            </a:extLst>
          </p:cNvPr>
          <p:cNvSpPr txBox="1"/>
          <p:nvPr/>
        </p:nvSpPr>
        <p:spPr>
          <a:xfrm>
            <a:off x="250521" y="758010"/>
            <a:ext cx="3131506" cy="369332"/>
          </a:xfrm>
          <a:prstGeom prst="rect">
            <a:avLst/>
          </a:prstGeom>
          <a:noFill/>
        </p:spPr>
        <p:txBody>
          <a:bodyPr wrap="square" rtlCol="0">
            <a:spAutoFit/>
          </a:bodyPr>
          <a:lstStyle/>
          <a:p>
            <a:r>
              <a:rPr lang="es-ES" b="1" dirty="0"/>
              <a:t>Ubicación de la competencia</a:t>
            </a:r>
          </a:p>
        </p:txBody>
      </p:sp>
      <p:sp>
        <p:nvSpPr>
          <p:cNvPr id="4" name="Text Box 7">
            <a:extLst>
              <a:ext uri="{FF2B5EF4-FFF2-40B4-BE49-F238E27FC236}">
                <a16:creationId xmlns:a16="http://schemas.microsoft.com/office/drawing/2014/main" id="{3D4470D1-D26C-4E65-9292-DD5CAF613072}"/>
              </a:ext>
            </a:extLst>
          </p:cNvPr>
          <p:cNvSpPr txBox="1">
            <a:spLocks noChangeArrowheads="1"/>
          </p:cNvSpPr>
          <p:nvPr/>
        </p:nvSpPr>
        <p:spPr bwMode="auto">
          <a:xfrm>
            <a:off x="250521" y="1126833"/>
            <a:ext cx="840704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s-ES" altLang="es-PE" sz="1800" dirty="0"/>
              <a:t>Los clusters (agrupación de agentes competidores) </a:t>
            </a:r>
            <a:r>
              <a:rPr lang="es-PE" sz="1800" dirty="0"/>
              <a:t>suelen darse cuando un recurso importante se encuentra en determinada región. Estos recursos incluyen recursos naturales, de información, capital de inversión y talento. </a:t>
            </a:r>
            <a:endParaRPr lang="es-ES" altLang="es-PE" sz="1800" dirty="0"/>
          </a:p>
        </p:txBody>
      </p:sp>
      <p:graphicFrame>
        <p:nvGraphicFramePr>
          <p:cNvPr id="5" name="Tabla 4">
            <a:extLst>
              <a:ext uri="{FF2B5EF4-FFF2-40B4-BE49-F238E27FC236}">
                <a16:creationId xmlns:a16="http://schemas.microsoft.com/office/drawing/2014/main" id="{259C5A1F-CFC1-400F-80DE-2EDACD9A6F14}"/>
              </a:ext>
            </a:extLst>
          </p:cNvPr>
          <p:cNvGraphicFramePr>
            <a:graphicFrameLocks noGrp="1"/>
          </p:cNvGraphicFramePr>
          <p:nvPr>
            <p:extLst>
              <p:ext uri="{D42A27DB-BD31-4B8C-83A1-F6EECF244321}">
                <p14:modId xmlns:p14="http://schemas.microsoft.com/office/powerpoint/2010/main" val="1656557099"/>
              </p:ext>
            </p:extLst>
          </p:nvPr>
        </p:nvGraphicFramePr>
        <p:xfrm>
          <a:off x="250521" y="2050163"/>
          <a:ext cx="8407046" cy="3285714"/>
        </p:xfrm>
        <a:graphic>
          <a:graphicData uri="http://schemas.openxmlformats.org/drawingml/2006/table">
            <a:tbl>
              <a:tblPr firstRow="1" bandRow="1">
                <a:tableStyleId>{5C22544A-7EE6-4342-B048-85BDC9FD1C3A}</a:tableStyleId>
              </a:tblPr>
              <a:tblGrid>
                <a:gridCol w="2802349">
                  <a:extLst>
                    <a:ext uri="{9D8B030D-6E8A-4147-A177-3AD203B41FA5}">
                      <a16:colId xmlns:a16="http://schemas.microsoft.com/office/drawing/2014/main" val="20000"/>
                    </a:ext>
                  </a:extLst>
                </a:gridCol>
                <a:gridCol w="2255549">
                  <a:extLst>
                    <a:ext uri="{9D8B030D-6E8A-4147-A177-3AD203B41FA5}">
                      <a16:colId xmlns:a16="http://schemas.microsoft.com/office/drawing/2014/main" val="20001"/>
                    </a:ext>
                  </a:extLst>
                </a:gridCol>
                <a:gridCol w="3349148">
                  <a:extLst>
                    <a:ext uri="{9D8B030D-6E8A-4147-A177-3AD203B41FA5}">
                      <a16:colId xmlns:a16="http://schemas.microsoft.com/office/drawing/2014/main" val="20002"/>
                    </a:ext>
                  </a:extLst>
                </a:gridCol>
              </a:tblGrid>
              <a:tr h="755874">
                <a:tc>
                  <a:txBody>
                    <a:bodyPr/>
                    <a:lstStyle/>
                    <a:p>
                      <a:pPr algn="ctr"/>
                      <a:r>
                        <a:rPr lang="es-PE" sz="1600" dirty="0"/>
                        <a:t>Industria</a:t>
                      </a:r>
                    </a:p>
                  </a:txBody>
                  <a:tcPr anchor="ctr"/>
                </a:tc>
                <a:tc>
                  <a:txBody>
                    <a:bodyPr/>
                    <a:lstStyle/>
                    <a:p>
                      <a:pPr algn="ctr"/>
                      <a:r>
                        <a:rPr lang="es-PE" sz="1600" dirty="0"/>
                        <a:t>Localizaciones</a:t>
                      </a:r>
                    </a:p>
                  </a:txBody>
                  <a:tcPr anchor="ctr"/>
                </a:tc>
                <a:tc>
                  <a:txBody>
                    <a:bodyPr/>
                    <a:lstStyle/>
                    <a:p>
                      <a:pPr algn="ctr"/>
                      <a:r>
                        <a:rPr lang="es-PE" sz="1600" dirty="0"/>
                        <a:t>Razones</a:t>
                      </a:r>
                      <a:r>
                        <a:rPr lang="es-PE" sz="1600" baseline="0" dirty="0"/>
                        <a:t> de agrupamiento</a:t>
                      </a:r>
                      <a:endParaRPr lang="es-PE" sz="1600" dirty="0"/>
                    </a:p>
                  </a:txBody>
                  <a:tcPr anchor="ctr"/>
                </a:tc>
                <a:extLst>
                  <a:ext uri="{0D108BD9-81ED-4DB2-BD59-A6C34878D82A}">
                    <a16:rowId xmlns:a16="http://schemas.microsoft.com/office/drawing/2014/main" val="10000"/>
                  </a:ext>
                </a:extLst>
              </a:tr>
              <a:tr h="557248">
                <a:tc>
                  <a:txBody>
                    <a:bodyPr/>
                    <a:lstStyle/>
                    <a:p>
                      <a:r>
                        <a:rPr lang="es-PE" dirty="0"/>
                        <a:t>Producción de Pisco</a:t>
                      </a:r>
                    </a:p>
                  </a:txBody>
                  <a:tcPr/>
                </a:tc>
                <a:tc>
                  <a:txBody>
                    <a:bodyPr/>
                    <a:lstStyle/>
                    <a:p>
                      <a:r>
                        <a:rPr lang="es-PE" dirty="0"/>
                        <a:t>Lima,</a:t>
                      </a:r>
                      <a:r>
                        <a:rPr lang="es-PE" baseline="0" dirty="0"/>
                        <a:t> Ica, Arequipa, Moquegua y Tacna</a:t>
                      </a:r>
                      <a:endParaRPr lang="es-PE" dirty="0"/>
                    </a:p>
                  </a:txBody>
                  <a:tcPr/>
                </a:tc>
                <a:tc>
                  <a:txBody>
                    <a:bodyPr/>
                    <a:lstStyle/>
                    <a:p>
                      <a:r>
                        <a:rPr lang="es-PE" sz="1600" kern="1200" dirty="0">
                          <a:effectLst/>
                        </a:rPr>
                        <a:t>Recursos naturales de terreno y clima</a:t>
                      </a:r>
                      <a:endParaRPr lang="es-PE" sz="1600" dirty="0"/>
                    </a:p>
                  </a:txBody>
                  <a:tcPr/>
                </a:tc>
                <a:extLst>
                  <a:ext uri="{0D108BD9-81ED-4DB2-BD59-A6C34878D82A}">
                    <a16:rowId xmlns:a16="http://schemas.microsoft.com/office/drawing/2014/main" val="10001"/>
                  </a:ext>
                </a:extLst>
              </a:tr>
              <a:tr h="557248">
                <a:tc>
                  <a:txBody>
                    <a:bodyPr/>
                    <a:lstStyle/>
                    <a:p>
                      <a:r>
                        <a:rPr lang="es-PE" dirty="0"/>
                        <a:t>Compañías de software</a:t>
                      </a:r>
                    </a:p>
                  </a:txBody>
                  <a:tcPr/>
                </a:tc>
                <a:tc>
                  <a:txBody>
                    <a:bodyPr/>
                    <a:lstStyle/>
                    <a:p>
                      <a:r>
                        <a:rPr lang="es-PE" dirty="0"/>
                        <a:t>Silicon Valley,</a:t>
                      </a:r>
                      <a:r>
                        <a:rPr lang="es-PE" baseline="0" dirty="0"/>
                        <a:t> Bangalore</a:t>
                      </a:r>
                      <a:endParaRPr lang="es-PE" dirty="0"/>
                    </a:p>
                  </a:txBody>
                  <a:tcPr/>
                </a:tc>
                <a:tc>
                  <a:txBody>
                    <a:bodyPr/>
                    <a:lstStyle/>
                    <a:p>
                      <a:r>
                        <a:rPr lang="es-PE" sz="1600" kern="1200" dirty="0">
                          <a:effectLst/>
                        </a:rPr>
                        <a:t>Recursos de talento de brillantes graduados</a:t>
                      </a:r>
                      <a:r>
                        <a:rPr lang="es-PE" sz="1600" kern="1200" baseline="0" dirty="0">
                          <a:effectLst/>
                        </a:rPr>
                        <a:t> </a:t>
                      </a:r>
                      <a:r>
                        <a:rPr lang="es-PE" sz="1600" kern="1200" dirty="0">
                          <a:effectLst/>
                        </a:rPr>
                        <a:t>en áreas científicas y técnicas</a:t>
                      </a:r>
                      <a:endParaRPr lang="es-PE" sz="1600" dirty="0"/>
                    </a:p>
                  </a:txBody>
                  <a:tcPr/>
                </a:tc>
                <a:extLst>
                  <a:ext uri="{0D108BD9-81ED-4DB2-BD59-A6C34878D82A}">
                    <a16:rowId xmlns:a16="http://schemas.microsoft.com/office/drawing/2014/main" val="10002"/>
                  </a:ext>
                </a:extLst>
              </a:tr>
              <a:tr h="928747">
                <a:tc>
                  <a:txBody>
                    <a:bodyPr/>
                    <a:lstStyle/>
                    <a:p>
                      <a:r>
                        <a:rPr lang="es-PE" sz="1800" kern="1200" dirty="0">
                          <a:effectLst/>
                        </a:rPr>
                        <a:t>Moda textil</a:t>
                      </a:r>
                      <a:endParaRPr lang="es-PE" dirty="0"/>
                    </a:p>
                  </a:txBody>
                  <a:tcPr/>
                </a:tc>
                <a:tc>
                  <a:txBody>
                    <a:bodyPr/>
                    <a:lstStyle/>
                    <a:p>
                      <a:r>
                        <a:rPr lang="es-PE" dirty="0"/>
                        <a:t>Gamarra</a:t>
                      </a:r>
                    </a:p>
                  </a:txBody>
                  <a:tcPr/>
                </a:tc>
                <a:tc>
                  <a:txBody>
                    <a:bodyPr/>
                    <a:lstStyle/>
                    <a:p>
                      <a:r>
                        <a:rPr lang="es-PE" sz="1600" kern="1200" dirty="0">
                          <a:effectLst/>
                        </a:rPr>
                        <a:t>Lugar atractivo para la fabricación, almacenamiento , distribución y comercialización de prendas de vestir y los diferentes recursos para estas.</a:t>
                      </a:r>
                      <a:endParaRPr lang="es-PE" sz="1600" dirty="0"/>
                    </a:p>
                  </a:txBody>
                  <a:tcP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417312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a:xfrm>
            <a:off x="407875" y="320830"/>
            <a:ext cx="7204493" cy="369332"/>
          </a:xfrm>
          <a:prstGeom prst="rect">
            <a:avLst/>
          </a:prstGeom>
        </p:spPr>
        <p:txBody>
          <a:bodyPr wrap="square">
            <a:spAutoFit/>
          </a:bodyPr>
          <a:lstStyle/>
          <a:p>
            <a:r>
              <a:rPr lang="en-US" dirty="0">
                <a:solidFill>
                  <a:srgbClr val="438AD7"/>
                </a:solidFill>
              </a:rPr>
              <a:t>/ </a:t>
            </a:r>
            <a:r>
              <a:rPr lang="es-PE" dirty="0">
                <a:solidFill>
                  <a:srgbClr val="438AD7"/>
                </a:solidFill>
              </a:rPr>
              <a:t>Factores para la localización</a:t>
            </a:r>
            <a:endParaRPr lang="en-US" dirty="0">
              <a:solidFill>
                <a:srgbClr val="438AD7"/>
              </a:solidFill>
            </a:endParaRPr>
          </a:p>
        </p:txBody>
      </p:sp>
      <p:sp>
        <p:nvSpPr>
          <p:cNvPr id="3" name="Text Box 7">
            <a:extLst>
              <a:ext uri="{FF2B5EF4-FFF2-40B4-BE49-F238E27FC236}">
                <a16:creationId xmlns:a16="http://schemas.microsoft.com/office/drawing/2014/main" id="{6F3ACE5B-DAA9-4011-9039-4707AC3604BB}"/>
              </a:ext>
            </a:extLst>
          </p:cNvPr>
          <p:cNvSpPr txBox="1">
            <a:spLocks noChangeArrowheads="1"/>
          </p:cNvSpPr>
          <p:nvPr/>
        </p:nvSpPr>
        <p:spPr bwMode="auto">
          <a:xfrm>
            <a:off x="407875" y="879154"/>
            <a:ext cx="468052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s-ES" altLang="es-PE" sz="2000" b="1" u="sng" dirty="0"/>
              <a:t>Costos Tangibles: </a:t>
            </a:r>
          </a:p>
          <a:p>
            <a:pPr algn="just" eaLnBrk="1" hangingPunct="1">
              <a:spcBef>
                <a:spcPct val="0"/>
              </a:spcBef>
              <a:buFontTx/>
              <a:buNone/>
            </a:pPr>
            <a:endParaRPr lang="es-ES" altLang="es-PE" sz="2000" dirty="0"/>
          </a:p>
          <a:p>
            <a:pPr algn="just" eaLnBrk="1" hangingPunct="1">
              <a:spcBef>
                <a:spcPct val="0"/>
              </a:spcBef>
              <a:buFontTx/>
              <a:buNone/>
            </a:pPr>
            <a:r>
              <a:rPr lang="es-ES" altLang="es-PE" sz="2000" dirty="0"/>
              <a:t>Servicios públicos, Transporte, Mano de obra, Materiales e Impuestos; costos que a nivel contable y administrativo pueden ser identificados.</a:t>
            </a:r>
          </a:p>
        </p:txBody>
      </p:sp>
      <p:pic>
        <p:nvPicPr>
          <p:cNvPr id="4" name="7 Imagen" descr="Transp.png">
            <a:extLst>
              <a:ext uri="{FF2B5EF4-FFF2-40B4-BE49-F238E27FC236}">
                <a16:creationId xmlns:a16="http://schemas.microsoft.com/office/drawing/2014/main" id="{36D52299-0115-43A0-B21C-5408D179809E}"/>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679160" y="879154"/>
            <a:ext cx="2476611" cy="18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a:extLst>
              <a:ext uri="{FF2B5EF4-FFF2-40B4-BE49-F238E27FC236}">
                <a16:creationId xmlns:a16="http://schemas.microsoft.com/office/drawing/2014/main" id="{30D4F4E4-287B-4620-BD22-D41D5282E886}"/>
              </a:ext>
            </a:extLst>
          </p:cNvPr>
          <p:cNvSpPr txBox="1">
            <a:spLocks noChangeArrowheads="1"/>
          </p:cNvSpPr>
          <p:nvPr/>
        </p:nvSpPr>
        <p:spPr bwMode="auto">
          <a:xfrm>
            <a:off x="3343201" y="3279192"/>
            <a:ext cx="481257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s-ES" altLang="es-PE" sz="2000" b="1" u="sng" dirty="0"/>
              <a:t>Costos Intangibles: </a:t>
            </a:r>
          </a:p>
          <a:p>
            <a:pPr algn="just" eaLnBrk="1" hangingPunct="1">
              <a:spcBef>
                <a:spcPct val="0"/>
              </a:spcBef>
              <a:buFontTx/>
              <a:buNone/>
            </a:pPr>
            <a:endParaRPr lang="es-ES" altLang="es-PE" sz="2000" dirty="0"/>
          </a:p>
          <a:p>
            <a:pPr algn="just" eaLnBrk="1" hangingPunct="1">
              <a:spcBef>
                <a:spcPct val="0"/>
              </a:spcBef>
              <a:buFontTx/>
              <a:buNone/>
            </a:pPr>
            <a:r>
              <a:rPr lang="es-ES" altLang="es-PE" sz="2000" dirty="0"/>
              <a:t>Calidad de la educación, infraestructura de transporte, actitudes de la comunidad hacia la empresa y la calidad de vida.</a:t>
            </a:r>
          </a:p>
        </p:txBody>
      </p:sp>
      <p:pic>
        <p:nvPicPr>
          <p:cNvPr id="6" name="Imagen 5">
            <a:extLst>
              <a:ext uri="{FF2B5EF4-FFF2-40B4-BE49-F238E27FC236}">
                <a16:creationId xmlns:a16="http://schemas.microsoft.com/office/drawing/2014/main" id="{21A66A89-C915-436D-9588-00AC497E8329}"/>
              </a:ext>
            </a:extLst>
          </p:cNvPr>
          <p:cNvPicPr>
            <a:picLocks noChangeAspect="1"/>
          </p:cNvPicPr>
          <p:nvPr/>
        </p:nvPicPr>
        <p:blipFill>
          <a:blip r:embed="rId5"/>
          <a:stretch>
            <a:fillRect/>
          </a:stretch>
        </p:blipFill>
        <p:spPr>
          <a:xfrm>
            <a:off x="498842" y="3060745"/>
            <a:ext cx="2619375" cy="1743075"/>
          </a:xfrm>
          <a:prstGeom prst="rect">
            <a:avLst/>
          </a:prstGeom>
        </p:spPr>
      </p:pic>
    </p:spTree>
    <p:custDataLst>
      <p:tags r:id="rId1"/>
    </p:custDataLst>
    <p:extLst>
      <p:ext uri="{BB962C8B-B14F-4D97-AF65-F5344CB8AC3E}">
        <p14:creationId xmlns:p14="http://schemas.microsoft.com/office/powerpoint/2010/main" val="424121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a:xfrm>
            <a:off x="407875" y="320830"/>
            <a:ext cx="7204493" cy="369332"/>
          </a:xfrm>
          <a:prstGeom prst="rect">
            <a:avLst/>
          </a:prstGeom>
        </p:spPr>
        <p:txBody>
          <a:bodyPr wrap="square">
            <a:spAutoFit/>
          </a:bodyPr>
          <a:lstStyle/>
          <a:p>
            <a:r>
              <a:rPr lang="en-US" dirty="0">
                <a:solidFill>
                  <a:srgbClr val="438AD7"/>
                </a:solidFill>
              </a:rPr>
              <a:t>/ </a:t>
            </a:r>
            <a:r>
              <a:rPr lang="es-PE" dirty="0">
                <a:solidFill>
                  <a:srgbClr val="438AD7"/>
                </a:solidFill>
              </a:rPr>
              <a:t>Factores para la localización</a:t>
            </a:r>
            <a:endParaRPr lang="en-US" dirty="0">
              <a:solidFill>
                <a:srgbClr val="438AD7"/>
              </a:solidFill>
            </a:endParaRPr>
          </a:p>
        </p:txBody>
      </p:sp>
      <p:sp>
        <p:nvSpPr>
          <p:cNvPr id="3" name="Text Box 7">
            <a:extLst>
              <a:ext uri="{FF2B5EF4-FFF2-40B4-BE49-F238E27FC236}">
                <a16:creationId xmlns:a16="http://schemas.microsoft.com/office/drawing/2014/main" id="{46E76AEA-777D-4EAA-8AFD-138A2289A703}"/>
              </a:ext>
            </a:extLst>
          </p:cNvPr>
          <p:cNvSpPr txBox="1">
            <a:spLocks noChangeArrowheads="1"/>
          </p:cNvSpPr>
          <p:nvPr/>
        </p:nvSpPr>
        <p:spPr bwMode="auto">
          <a:xfrm>
            <a:off x="250522" y="1484748"/>
            <a:ext cx="570480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s-PE" altLang="es-PE" sz="1800" dirty="0"/>
              <a:t>Las actitudes gubernamentales existentes al momento en que se toma la decisión de localización pueden no perdurar. Sin embargo, la administración puede encontrar la forma en que estas actitudes sean influenciadas por su propio liderazgo.</a:t>
            </a:r>
            <a:endParaRPr lang="es-ES" altLang="es-PE" sz="1800" dirty="0"/>
          </a:p>
        </p:txBody>
      </p:sp>
      <p:sp>
        <p:nvSpPr>
          <p:cNvPr id="4" name="Text Box 7">
            <a:extLst>
              <a:ext uri="{FF2B5EF4-FFF2-40B4-BE49-F238E27FC236}">
                <a16:creationId xmlns:a16="http://schemas.microsoft.com/office/drawing/2014/main" id="{0774C0CA-8B51-4D49-A4E2-90249CCA5C15}"/>
              </a:ext>
            </a:extLst>
          </p:cNvPr>
          <p:cNvSpPr txBox="1">
            <a:spLocks noChangeArrowheads="1"/>
          </p:cNvSpPr>
          <p:nvPr/>
        </p:nvSpPr>
        <p:spPr bwMode="auto">
          <a:xfrm>
            <a:off x="2858981" y="3314985"/>
            <a:ext cx="583217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s-PE" sz="1800" dirty="0"/>
              <a:t>Las variaciones culturales en cuanto a la puntualidad de empleados y proveedores establecen una marcada diferencia en la programación de la producción y la entrega. De igual forma, el soborno crea una ineficiencia económica sustancial, así como problemas éticos y legales en el ámbito global.</a:t>
            </a:r>
            <a:endParaRPr lang="es-ES" altLang="es-PE" sz="1800" dirty="0"/>
          </a:p>
        </p:txBody>
      </p:sp>
      <p:pic>
        <p:nvPicPr>
          <p:cNvPr id="5" name="Imagen 4">
            <a:extLst>
              <a:ext uri="{FF2B5EF4-FFF2-40B4-BE49-F238E27FC236}">
                <a16:creationId xmlns:a16="http://schemas.microsoft.com/office/drawing/2014/main" id="{27C5A562-DEE6-4DCA-B550-02F721BD9734}"/>
              </a:ext>
            </a:extLst>
          </p:cNvPr>
          <p:cNvPicPr>
            <a:picLocks noChangeAspect="1"/>
          </p:cNvPicPr>
          <p:nvPr/>
        </p:nvPicPr>
        <p:blipFill>
          <a:blip r:embed="rId3"/>
          <a:stretch>
            <a:fillRect/>
          </a:stretch>
        </p:blipFill>
        <p:spPr>
          <a:xfrm>
            <a:off x="407875" y="3314985"/>
            <a:ext cx="2247456" cy="1426577"/>
          </a:xfrm>
          <a:prstGeom prst="rect">
            <a:avLst/>
          </a:prstGeom>
        </p:spPr>
      </p:pic>
      <p:pic>
        <p:nvPicPr>
          <p:cNvPr id="6" name="Imagen 5">
            <a:extLst>
              <a:ext uri="{FF2B5EF4-FFF2-40B4-BE49-F238E27FC236}">
                <a16:creationId xmlns:a16="http://schemas.microsoft.com/office/drawing/2014/main" id="{E4284608-A09A-4850-B229-E86CF6AFDE6B}"/>
              </a:ext>
            </a:extLst>
          </p:cNvPr>
          <p:cNvPicPr>
            <a:picLocks noChangeAspect="1"/>
          </p:cNvPicPr>
          <p:nvPr/>
        </p:nvPicPr>
        <p:blipFill>
          <a:blip r:embed="rId4"/>
          <a:stretch>
            <a:fillRect/>
          </a:stretch>
        </p:blipFill>
        <p:spPr>
          <a:xfrm>
            <a:off x="6118281" y="1631083"/>
            <a:ext cx="2572875" cy="1477328"/>
          </a:xfrm>
          <a:prstGeom prst="rect">
            <a:avLst/>
          </a:prstGeom>
        </p:spPr>
      </p:pic>
      <p:sp>
        <p:nvSpPr>
          <p:cNvPr id="7" name="CuadroTexto 6">
            <a:extLst>
              <a:ext uri="{FF2B5EF4-FFF2-40B4-BE49-F238E27FC236}">
                <a16:creationId xmlns:a16="http://schemas.microsoft.com/office/drawing/2014/main" id="{4B360355-FE2A-4DD4-B09C-9E8338546313}"/>
              </a:ext>
            </a:extLst>
          </p:cNvPr>
          <p:cNvSpPr txBox="1"/>
          <p:nvPr/>
        </p:nvSpPr>
        <p:spPr>
          <a:xfrm>
            <a:off x="250521" y="942676"/>
            <a:ext cx="3532339" cy="369332"/>
          </a:xfrm>
          <a:prstGeom prst="rect">
            <a:avLst/>
          </a:prstGeom>
          <a:noFill/>
        </p:spPr>
        <p:txBody>
          <a:bodyPr wrap="square" rtlCol="0">
            <a:spAutoFit/>
          </a:bodyPr>
          <a:lstStyle/>
          <a:p>
            <a:r>
              <a:rPr lang="es-ES" b="1" dirty="0"/>
              <a:t>Riesgo político, valores y cultura</a:t>
            </a:r>
          </a:p>
        </p:txBody>
      </p:sp>
    </p:spTree>
    <p:custDataLst>
      <p:tags r:id="rId1"/>
    </p:custDataLst>
    <p:extLst>
      <p:ext uri="{BB962C8B-B14F-4D97-AF65-F5344CB8AC3E}">
        <p14:creationId xmlns:p14="http://schemas.microsoft.com/office/powerpoint/2010/main" val="37015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1F85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6" name="Rectangle 3"/>
          <p:cNvSpPr/>
          <p:nvPr/>
        </p:nvSpPr>
        <p:spPr>
          <a:xfrm>
            <a:off x="424252" y="3703125"/>
            <a:ext cx="7966170" cy="480131"/>
          </a:xfrm>
          <a:prstGeom prst="rect">
            <a:avLst/>
          </a:prstGeom>
        </p:spPr>
        <p:txBody>
          <a:bodyPr wrap="square">
            <a:spAutoFit/>
          </a:bodyPr>
          <a:lstStyle/>
          <a:p>
            <a:pPr>
              <a:lnSpc>
                <a:spcPct val="90000"/>
              </a:lnSpc>
              <a:spcBef>
                <a:spcPts val="1000"/>
              </a:spcBef>
              <a:defRPr/>
            </a:pPr>
            <a:r>
              <a:rPr lang="es-PE" sz="2800" b="1" dirty="0">
                <a:solidFill>
                  <a:schemeClr val="bg1"/>
                </a:solidFill>
                <a:cs typeface="Calibri"/>
              </a:rPr>
              <a:t>/ Método de ranking de factores</a:t>
            </a:r>
          </a:p>
        </p:txBody>
      </p:sp>
    </p:spTree>
    <p:custDataLst>
      <p:tags r:id="rId1"/>
    </p:custDataLst>
    <p:extLst>
      <p:ext uri="{BB962C8B-B14F-4D97-AF65-F5344CB8AC3E}">
        <p14:creationId xmlns:p14="http://schemas.microsoft.com/office/powerpoint/2010/main" val="402546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a:xfrm>
            <a:off x="407875" y="320830"/>
            <a:ext cx="7204493" cy="369332"/>
          </a:xfrm>
          <a:prstGeom prst="rect">
            <a:avLst/>
          </a:prstGeom>
        </p:spPr>
        <p:txBody>
          <a:bodyPr wrap="square">
            <a:spAutoFit/>
          </a:bodyPr>
          <a:lstStyle/>
          <a:p>
            <a:r>
              <a:rPr lang="en-US" dirty="0">
                <a:solidFill>
                  <a:srgbClr val="438AD7"/>
                </a:solidFill>
              </a:rPr>
              <a:t>/ </a:t>
            </a:r>
            <a:r>
              <a:rPr lang="es-PE" dirty="0">
                <a:solidFill>
                  <a:srgbClr val="438AD7"/>
                </a:solidFill>
              </a:rPr>
              <a:t>Método de ranking de factores</a:t>
            </a:r>
            <a:endParaRPr lang="en-US" dirty="0">
              <a:solidFill>
                <a:srgbClr val="438AD7"/>
              </a:solidFill>
            </a:endParaRPr>
          </a:p>
        </p:txBody>
      </p:sp>
      <p:sp>
        <p:nvSpPr>
          <p:cNvPr id="8" name="Text Box 7">
            <a:extLst>
              <a:ext uri="{FF2B5EF4-FFF2-40B4-BE49-F238E27FC236}">
                <a16:creationId xmlns:a16="http://schemas.microsoft.com/office/drawing/2014/main" id="{2562ACFE-7599-471F-B6F0-FAED64C4E0F2}"/>
              </a:ext>
            </a:extLst>
          </p:cNvPr>
          <p:cNvSpPr txBox="1">
            <a:spLocks noChangeArrowheads="1"/>
          </p:cNvSpPr>
          <p:nvPr/>
        </p:nvSpPr>
        <p:spPr bwMode="auto">
          <a:xfrm>
            <a:off x="395536" y="908507"/>
            <a:ext cx="8522996"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eaLnBrk="1" hangingPunct="1">
              <a:spcBef>
                <a:spcPct val="0"/>
              </a:spcBef>
              <a:buNone/>
            </a:pPr>
            <a:r>
              <a:rPr lang="es-PE" sz="2000" dirty="0"/>
              <a:t>El método de ranking de factores es conocido porque puede incluir de manera objetiva un gran número de factores, que van desde la educación hasta la recreación y las habilidades laborales. </a:t>
            </a:r>
          </a:p>
          <a:p>
            <a:pPr marL="0" indent="0" eaLnBrk="1" hangingPunct="1">
              <a:spcBef>
                <a:spcPct val="0"/>
              </a:spcBef>
              <a:buNone/>
            </a:pPr>
            <a:r>
              <a:rPr lang="es-PE" sz="2000" dirty="0"/>
              <a:t>El método de ranking de factores consta de seis pasos:</a:t>
            </a:r>
            <a:br>
              <a:rPr lang="es-PE" sz="2000" dirty="0"/>
            </a:br>
            <a:endParaRPr lang="es-PE" sz="2000" dirty="0"/>
          </a:p>
          <a:p>
            <a:pPr marL="457200" indent="-457200" eaLnBrk="1" hangingPunct="1">
              <a:spcBef>
                <a:spcPct val="0"/>
              </a:spcBef>
              <a:buFont typeface="+mj-lt"/>
              <a:buAutoNum type="arabicPeriod"/>
            </a:pPr>
            <a:r>
              <a:rPr lang="es-PE" sz="1600" dirty="0"/>
              <a:t>Desarrollar una lista de los factores relevantes denominados factores críticos de éxito.</a:t>
            </a:r>
          </a:p>
          <a:p>
            <a:pPr marL="457200" indent="-457200" eaLnBrk="1" hangingPunct="1">
              <a:spcBef>
                <a:spcPct val="0"/>
              </a:spcBef>
              <a:buFont typeface="+mj-lt"/>
              <a:buAutoNum type="arabicPeriod"/>
            </a:pPr>
            <a:r>
              <a:rPr lang="es-PE" sz="1600" dirty="0"/>
              <a:t>Asignar un peso (%) a cada factor que refleje su importancia relativa en cuanto a los objetivos de la compañía.</a:t>
            </a:r>
          </a:p>
          <a:p>
            <a:pPr marL="457200" indent="-457200" eaLnBrk="1" hangingPunct="1">
              <a:spcBef>
                <a:spcPct val="0"/>
              </a:spcBef>
              <a:buFont typeface="+mj-lt"/>
              <a:buAutoNum type="arabicPeriod"/>
            </a:pPr>
            <a:r>
              <a:rPr lang="es-PE" sz="1600" dirty="0"/>
              <a:t>Desarrollar una escala para cada factor (por ejemplo, de 0 a 5 o de 1 a 10 puntos).</a:t>
            </a:r>
          </a:p>
          <a:p>
            <a:pPr marL="457200" indent="-457200" eaLnBrk="1" hangingPunct="1">
              <a:spcBef>
                <a:spcPct val="0"/>
              </a:spcBef>
              <a:buFont typeface="+mj-lt"/>
              <a:buAutoNum type="arabicPeriod"/>
            </a:pPr>
            <a:r>
              <a:rPr lang="es-PE" sz="1600" dirty="0"/>
              <a:t>Hacer que la administración califique cada factor para cada localización, usando la escala del paso 3.</a:t>
            </a:r>
          </a:p>
          <a:p>
            <a:pPr marL="457200" indent="-457200" eaLnBrk="1" hangingPunct="1">
              <a:spcBef>
                <a:spcPct val="0"/>
              </a:spcBef>
              <a:buFont typeface="+mj-lt"/>
              <a:buAutoNum type="arabicPeriod"/>
            </a:pPr>
            <a:r>
              <a:rPr lang="es-PE" sz="1600" dirty="0"/>
              <a:t>Multiplicar la calificación por los pesos de cada factor y sumar los puntos de cada localización.</a:t>
            </a:r>
          </a:p>
          <a:p>
            <a:pPr marL="457200" indent="-457200" eaLnBrk="1" hangingPunct="1">
              <a:spcBef>
                <a:spcPct val="0"/>
              </a:spcBef>
              <a:buFont typeface="+mj-lt"/>
              <a:buAutoNum type="arabicPeriod"/>
            </a:pPr>
            <a:r>
              <a:rPr lang="es-PE" sz="1600" dirty="0"/>
              <a:t>Hacer una recomendación basada en la calificación de mayor puntaje, considerando también los resultados de los enfoques cuantitativos.</a:t>
            </a:r>
            <a:endParaRPr lang="es-ES" altLang="es-PE" sz="2000" dirty="0"/>
          </a:p>
        </p:txBody>
      </p:sp>
    </p:spTree>
    <p:custDataLst>
      <p:tags r:id="rId1"/>
    </p:custDataLst>
    <p:extLst>
      <p:ext uri="{BB962C8B-B14F-4D97-AF65-F5344CB8AC3E}">
        <p14:creationId xmlns:p14="http://schemas.microsoft.com/office/powerpoint/2010/main" val="317502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a:xfrm>
            <a:off x="407875" y="320830"/>
            <a:ext cx="7204493" cy="369332"/>
          </a:xfrm>
          <a:prstGeom prst="rect">
            <a:avLst/>
          </a:prstGeom>
        </p:spPr>
        <p:txBody>
          <a:bodyPr wrap="square">
            <a:spAutoFit/>
          </a:bodyPr>
          <a:lstStyle/>
          <a:p>
            <a:r>
              <a:rPr lang="en-US" dirty="0">
                <a:solidFill>
                  <a:srgbClr val="438AD7"/>
                </a:solidFill>
              </a:rPr>
              <a:t>/ </a:t>
            </a:r>
            <a:r>
              <a:rPr lang="es-PE" dirty="0">
                <a:solidFill>
                  <a:srgbClr val="438AD7"/>
                </a:solidFill>
              </a:rPr>
              <a:t>Método de ranking de factores</a:t>
            </a:r>
            <a:endParaRPr lang="en-US" dirty="0">
              <a:solidFill>
                <a:srgbClr val="438AD7"/>
              </a:solidFill>
            </a:endParaRPr>
          </a:p>
        </p:txBody>
      </p:sp>
      <p:pic>
        <p:nvPicPr>
          <p:cNvPr id="3" name="Imagen 1">
            <a:extLst>
              <a:ext uri="{FF2B5EF4-FFF2-40B4-BE49-F238E27FC236}">
                <a16:creationId xmlns:a16="http://schemas.microsoft.com/office/drawing/2014/main" id="{81EC18A0-EF17-4F00-AF58-0264834710DF}"/>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9512" y="1794653"/>
            <a:ext cx="8568952" cy="3308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3">
            <a:extLst>
              <a:ext uri="{FF2B5EF4-FFF2-40B4-BE49-F238E27FC236}">
                <a16:creationId xmlns:a16="http://schemas.microsoft.com/office/drawing/2014/main" id="{56161B21-431A-4A1E-9D1E-3EFE965BCE4D}"/>
              </a:ext>
            </a:extLst>
          </p:cNvPr>
          <p:cNvSpPr txBox="1"/>
          <p:nvPr/>
        </p:nvSpPr>
        <p:spPr>
          <a:xfrm>
            <a:off x="250521" y="942676"/>
            <a:ext cx="4897676" cy="369332"/>
          </a:xfrm>
          <a:prstGeom prst="rect">
            <a:avLst/>
          </a:prstGeom>
          <a:noFill/>
        </p:spPr>
        <p:txBody>
          <a:bodyPr wrap="square" rtlCol="0">
            <a:spAutoFit/>
          </a:bodyPr>
          <a:lstStyle/>
          <a:p>
            <a:r>
              <a:rPr lang="es-ES" b="1" dirty="0"/>
              <a:t>Ejemplo del método de ranking de factores</a:t>
            </a:r>
          </a:p>
        </p:txBody>
      </p:sp>
    </p:spTree>
    <p:custDataLst>
      <p:tags r:id="rId1"/>
    </p:custDataLst>
    <p:extLst>
      <p:ext uri="{BB962C8B-B14F-4D97-AF65-F5344CB8AC3E}">
        <p14:creationId xmlns:p14="http://schemas.microsoft.com/office/powerpoint/2010/main" val="2063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1F85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6" name="Rectangle 3"/>
          <p:cNvSpPr/>
          <p:nvPr/>
        </p:nvSpPr>
        <p:spPr>
          <a:xfrm>
            <a:off x="424252" y="3703125"/>
            <a:ext cx="7966170" cy="480131"/>
          </a:xfrm>
          <a:prstGeom prst="rect">
            <a:avLst/>
          </a:prstGeom>
        </p:spPr>
        <p:txBody>
          <a:bodyPr wrap="square">
            <a:spAutoFit/>
          </a:bodyPr>
          <a:lstStyle/>
          <a:p>
            <a:pPr>
              <a:lnSpc>
                <a:spcPct val="90000"/>
              </a:lnSpc>
              <a:spcBef>
                <a:spcPts val="1000"/>
              </a:spcBef>
              <a:defRPr/>
            </a:pPr>
            <a:r>
              <a:rPr lang="es-PE" sz="2800" b="1" dirty="0">
                <a:solidFill>
                  <a:schemeClr val="bg1"/>
                </a:solidFill>
                <a:cs typeface="Calibri"/>
              </a:rPr>
              <a:t>/ Distribución de instalaciones</a:t>
            </a:r>
          </a:p>
        </p:txBody>
      </p:sp>
    </p:spTree>
    <p:custDataLst>
      <p:tags r:id="rId1"/>
    </p:custDataLst>
    <p:extLst>
      <p:ext uri="{BB962C8B-B14F-4D97-AF65-F5344CB8AC3E}">
        <p14:creationId xmlns:p14="http://schemas.microsoft.com/office/powerpoint/2010/main" val="234922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a:xfrm>
            <a:off x="407875" y="320830"/>
            <a:ext cx="7204493" cy="369332"/>
          </a:xfrm>
          <a:prstGeom prst="rect">
            <a:avLst/>
          </a:prstGeom>
        </p:spPr>
        <p:txBody>
          <a:bodyPr wrap="square">
            <a:spAutoFit/>
          </a:bodyPr>
          <a:lstStyle/>
          <a:p>
            <a:r>
              <a:rPr lang="en-US" dirty="0">
                <a:solidFill>
                  <a:srgbClr val="438AD7"/>
                </a:solidFill>
              </a:rPr>
              <a:t>/ </a:t>
            </a:r>
            <a:r>
              <a:rPr lang="es-PE" dirty="0">
                <a:solidFill>
                  <a:srgbClr val="438AD7"/>
                </a:solidFill>
              </a:rPr>
              <a:t>Distribución de instalaciones</a:t>
            </a:r>
            <a:endParaRPr lang="en-US" dirty="0">
              <a:solidFill>
                <a:srgbClr val="438AD7"/>
              </a:solidFill>
            </a:endParaRPr>
          </a:p>
        </p:txBody>
      </p:sp>
      <p:sp>
        <p:nvSpPr>
          <p:cNvPr id="5" name="CuadroTexto 4">
            <a:extLst>
              <a:ext uri="{FF2B5EF4-FFF2-40B4-BE49-F238E27FC236}">
                <a16:creationId xmlns:a16="http://schemas.microsoft.com/office/drawing/2014/main" id="{AEF79D63-2016-4A4E-B938-E60E11E1798B}"/>
              </a:ext>
            </a:extLst>
          </p:cNvPr>
          <p:cNvSpPr txBox="1"/>
          <p:nvPr/>
        </p:nvSpPr>
        <p:spPr>
          <a:xfrm>
            <a:off x="250521" y="942676"/>
            <a:ext cx="6400800" cy="369332"/>
          </a:xfrm>
          <a:prstGeom prst="rect">
            <a:avLst/>
          </a:prstGeom>
          <a:noFill/>
        </p:spPr>
        <p:txBody>
          <a:bodyPr wrap="square" rtlCol="0">
            <a:spAutoFit/>
          </a:bodyPr>
          <a:lstStyle/>
          <a:p>
            <a:r>
              <a:rPr lang="es-PE" b="1" dirty="0"/>
              <a:t>Importancia de la distribución de las instalaciones</a:t>
            </a:r>
          </a:p>
        </p:txBody>
      </p:sp>
      <p:graphicFrame>
        <p:nvGraphicFramePr>
          <p:cNvPr id="6" name="Diagrama 5">
            <a:extLst>
              <a:ext uri="{FF2B5EF4-FFF2-40B4-BE49-F238E27FC236}">
                <a16:creationId xmlns:a16="http://schemas.microsoft.com/office/drawing/2014/main" id="{78FC6EE4-26DF-4DFE-8CA6-96BB317444AC}"/>
              </a:ext>
            </a:extLst>
          </p:cNvPr>
          <p:cNvGraphicFramePr/>
          <p:nvPr/>
        </p:nvGraphicFramePr>
        <p:xfrm>
          <a:off x="250521" y="2074127"/>
          <a:ext cx="8297714" cy="1754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572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a:xfrm>
            <a:off x="407875" y="320830"/>
            <a:ext cx="7204493" cy="369332"/>
          </a:xfrm>
          <a:prstGeom prst="rect">
            <a:avLst/>
          </a:prstGeom>
        </p:spPr>
        <p:txBody>
          <a:bodyPr wrap="square">
            <a:spAutoFit/>
          </a:bodyPr>
          <a:lstStyle/>
          <a:p>
            <a:r>
              <a:rPr lang="en-US" dirty="0">
                <a:solidFill>
                  <a:srgbClr val="438AD7"/>
                </a:solidFill>
              </a:rPr>
              <a:t>/ </a:t>
            </a:r>
            <a:r>
              <a:rPr lang="es-PE" dirty="0">
                <a:solidFill>
                  <a:srgbClr val="438AD7"/>
                </a:solidFill>
              </a:rPr>
              <a:t>Distribución de instalaciones</a:t>
            </a:r>
            <a:endParaRPr lang="en-US" dirty="0">
              <a:solidFill>
                <a:srgbClr val="438AD7"/>
              </a:solidFill>
            </a:endParaRPr>
          </a:p>
        </p:txBody>
      </p:sp>
      <p:sp>
        <p:nvSpPr>
          <p:cNvPr id="3" name="3 Rectángulo">
            <a:extLst>
              <a:ext uri="{FF2B5EF4-FFF2-40B4-BE49-F238E27FC236}">
                <a16:creationId xmlns:a16="http://schemas.microsoft.com/office/drawing/2014/main" id="{57C4BE99-9D3E-4BAD-BA7A-1B0FD9E8645B}"/>
              </a:ext>
            </a:extLst>
          </p:cNvPr>
          <p:cNvSpPr/>
          <p:nvPr/>
        </p:nvSpPr>
        <p:spPr>
          <a:xfrm>
            <a:off x="539262" y="1329371"/>
            <a:ext cx="8033266" cy="738664"/>
          </a:xfrm>
          <a:prstGeom prst="rect">
            <a:avLst/>
          </a:prstGeom>
        </p:spPr>
        <p:txBody>
          <a:bodyPr wrap="square">
            <a:spAutoFit/>
          </a:bodyPr>
          <a:lstStyle/>
          <a:p>
            <a:pPr algn="just"/>
            <a:r>
              <a:rPr lang="es-ES" sz="2400" dirty="0"/>
              <a:t>Mayor aprovechamiento de espacio, equipo y </a:t>
            </a:r>
            <a:r>
              <a:rPr lang="es-ES" sz="2400" dirty="0" smtClean="0"/>
              <a:t>personas.</a:t>
            </a:r>
            <a:endParaRPr lang="es-ES" sz="2400" dirty="0"/>
          </a:p>
          <a:p>
            <a:pPr marL="285750" indent="-285750" algn="just">
              <a:buFont typeface="Wingdings" panose="05000000000000000000" pitchFamily="2" charset="2"/>
              <a:buChar char="Ø"/>
            </a:pPr>
            <a:endParaRPr lang="es-ES" dirty="0"/>
          </a:p>
        </p:txBody>
      </p:sp>
      <p:pic>
        <p:nvPicPr>
          <p:cNvPr id="4" name="Imagen 3">
            <a:extLst>
              <a:ext uri="{FF2B5EF4-FFF2-40B4-BE49-F238E27FC236}">
                <a16:creationId xmlns:a16="http://schemas.microsoft.com/office/drawing/2014/main" id="{F41FE898-C88B-4038-863C-06E304F1D7BF}"/>
              </a:ext>
            </a:extLst>
          </p:cNvPr>
          <p:cNvPicPr>
            <a:picLocks noChangeAspect="1"/>
          </p:cNvPicPr>
          <p:nvPr/>
        </p:nvPicPr>
        <p:blipFill>
          <a:blip r:embed="rId3"/>
          <a:stretch>
            <a:fillRect/>
          </a:stretch>
        </p:blipFill>
        <p:spPr>
          <a:xfrm>
            <a:off x="2604304" y="2271256"/>
            <a:ext cx="5115195" cy="2876849"/>
          </a:xfrm>
          <a:prstGeom prst="rect">
            <a:avLst/>
          </a:prstGeom>
        </p:spPr>
      </p:pic>
      <p:sp>
        <p:nvSpPr>
          <p:cNvPr id="5" name="CuadroTexto 4">
            <a:extLst>
              <a:ext uri="{FF2B5EF4-FFF2-40B4-BE49-F238E27FC236}">
                <a16:creationId xmlns:a16="http://schemas.microsoft.com/office/drawing/2014/main" id="{C2E92DAD-9274-4BD5-9124-E8F9906B2105}"/>
              </a:ext>
            </a:extLst>
          </p:cNvPr>
          <p:cNvSpPr txBox="1"/>
          <p:nvPr/>
        </p:nvSpPr>
        <p:spPr>
          <a:xfrm>
            <a:off x="250521" y="942676"/>
            <a:ext cx="6400800" cy="369332"/>
          </a:xfrm>
          <a:prstGeom prst="rect">
            <a:avLst/>
          </a:prstGeom>
          <a:noFill/>
        </p:spPr>
        <p:txBody>
          <a:bodyPr wrap="square" rtlCol="0">
            <a:spAutoFit/>
          </a:bodyPr>
          <a:lstStyle/>
          <a:p>
            <a:r>
              <a:rPr lang="es-PE" b="1" dirty="0"/>
              <a:t>El diseño de la distribución debe lograr:</a:t>
            </a:r>
          </a:p>
        </p:txBody>
      </p:sp>
    </p:spTree>
    <p:custDataLst>
      <p:tags r:id="rId1"/>
    </p:custDataLst>
    <p:extLst>
      <p:ext uri="{BB962C8B-B14F-4D97-AF65-F5344CB8AC3E}">
        <p14:creationId xmlns:p14="http://schemas.microsoft.com/office/powerpoint/2010/main" val="85086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p:nvPr/>
        </p:nvSpPr>
        <p:spPr>
          <a:xfrm>
            <a:off x="407875" y="320830"/>
            <a:ext cx="7204493" cy="353943"/>
          </a:xfrm>
          <a:prstGeom prst="rect">
            <a:avLst/>
          </a:prstGeom>
        </p:spPr>
        <p:txBody>
          <a:bodyPr wrap="square">
            <a:spAutoFit/>
          </a:bodyPr>
          <a:lstStyle/>
          <a:p>
            <a:r>
              <a:rPr lang="en-US" sz="1700" dirty="0">
                <a:solidFill>
                  <a:srgbClr val="438AD7"/>
                </a:solidFill>
              </a:rPr>
              <a:t>/ INTRODUCCIÓN</a:t>
            </a:r>
          </a:p>
        </p:txBody>
      </p:sp>
      <p:pic>
        <p:nvPicPr>
          <p:cNvPr id="4" name="Picture 2" descr="Resultado de imagen para tambo">
            <a:extLst>
              <a:ext uri="{FF2B5EF4-FFF2-40B4-BE49-F238E27FC236}">
                <a16:creationId xmlns:a16="http://schemas.microsoft.com/office/drawing/2014/main" id="{B0370EEF-806A-40A6-BB16-F4C9C44A2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33" y="845647"/>
            <a:ext cx="2507694" cy="139964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DF86536F-CE0A-4E58-A594-7B8992D9165A}"/>
              </a:ext>
            </a:extLst>
          </p:cNvPr>
          <p:cNvPicPr>
            <a:picLocks noChangeAspect="1"/>
          </p:cNvPicPr>
          <p:nvPr/>
        </p:nvPicPr>
        <p:blipFill>
          <a:blip r:embed="rId4"/>
          <a:stretch>
            <a:fillRect/>
          </a:stretch>
        </p:blipFill>
        <p:spPr>
          <a:xfrm>
            <a:off x="3326485" y="1754268"/>
            <a:ext cx="2491031" cy="1399643"/>
          </a:xfrm>
          <a:prstGeom prst="rect">
            <a:avLst/>
          </a:prstGeom>
        </p:spPr>
      </p:pic>
      <p:pic>
        <p:nvPicPr>
          <p:cNvPr id="8" name="Imagen 7">
            <a:extLst>
              <a:ext uri="{FF2B5EF4-FFF2-40B4-BE49-F238E27FC236}">
                <a16:creationId xmlns:a16="http://schemas.microsoft.com/office/drawing/2014/main" id="{0407F11A-3B6E-40BA-95B2-F715C2788D6F}"/>
              </a:ext>
            </a:extLst>
          </p:cNvPr>
          <p:cNvPicPr>
            <a:picLocks noChangeAspect="1"/>
          </p:cNvPicPr>
          <p:nvPr/>
        </p:nvPicPr>
        <p:blipFill>
          <a:blip r:embed="rId5"/>
          <a:stretch>
            <a:fillRect/>
          </a:stretch>
        </p:blipFill>
        <p:spPr>
          <a:xfrm>
            <a:off x="6348275" y="628607"/>
            <a:ext cx="2499363" cy="1399643"/>
          </a:xfrm>
          <a:prstGeom prst="rect">
            <a:avLst/>
          </a:prstGeom>
        </p:spPr>
      </p:pic>
      <p:sp>
        <p:nvSpPr>
          <p:cNvPr id="9" name="Rectángulo 8">
            <a:extLst>
              <a:ext uri="{FF2B5EF4-FFF2-40B4-BE49-F238E27FC236}">
                <a16:creationId xmlns:a16="http://schemas.microsoft.com/office/drawing/2014/main" id="{DC919A33-D06E-450B-BBC6-DF9049E94660}"/>
              </a:ext>
            </a:extLst>
          </p:cNvPr>
          <p:cNvSpPr/>
          <p:nvPr/>
        </p:nvSpPr>
        <p:spPr>
          <a:xfrm>
            <a:off x="202064" y="3331714"/>
            <a:ext cx="8645574" cy="646331"/>
          </a:xfrm>
          <a:prstGeom prst="rect">
            <a:avLst/>
          </a:prstGeom>
        </p:spPr>
        <p:txBody>
          <a:bodyPr wrap="square">
            <a:spAutoFit/>
          </a:bodyPr>
          <a:lstStyle/>
          <a:p>
            <a:r>
              <a:rPr lang="es-PE" dirty="0"/>
              <a:t>Una de las decisiones estratégicas más importantes que toman las compañías como Tambo, Primax, Scotiabank, Unique, entre otras es dónde ubicar sus operaciones.</a:t>
            </a:r>
            <a:endParaRPr lang="es-ES" dirty="0"/>
          </a:p>
        </p:txBody>
      </p:sp>
      <p:sp>
        <p:nvSpPr>
          <p:cNvPr id="10" name="Rectángulo 9">
            <a:extLst>
              <a:ext uri="{FF2B5EF4-FFF2-40B4-BE49-F238E27FC236}">
                <a16:creationId xmlns:a16="http://schemas.microsoft.com/office/drawing/2014/main" id="{8CE3B2F2-2BFA-44E4-81E5-9444F67A49D0}"/>
              </a:ext>
            </a:extLst>
          </p:cNvPr>
          <p:cNvSpPr/>
          <p:nvPr/>
        </p:nvSpPr>
        <p:spPr>
          <a:xfrm>
            <a:off x="101032" y="4081180"/>
            <a:ext cx="8620181" cy="1107996"/>
          </a:xfrm>
          <a:prstGeom prst="rect">
            <a:avLst/>
          </a:prstGeom>
        </p:spPr>
        <p:txBody>
          <a:bodyPr wrap="square">
            <a:spAutoFit/>
          </a:bodyPr>
          <a:lstStyle/>
          <a:p>
            <a:pPr algn="ctr"/>
            <a:r>
              <a:rPr lang="es-PE" sz="2200" b="1" dirty="0">
                <a:latin typeface="Calibri" panose="020F0502020204030204" pitchFamily="34" charset="0"/>
                <a:cs typeface="Calibri" panose="020F0502020204030204" pitchFamily="34" charset="0"/>
              </a:rPr>
              <a:t>¿Qué variables consideran estas empresas para decidir la localización y distribución de sus instalaciones?</a:t>
            </a:r>
          </a:p>
          <a:p>
            <a:pPr algn="ctr"/>
            <a:r>
              <a:rPr lang="es-PE" sz="2200" b="1" dirty="0">
                <a:latin typeface="Calibri" panose="020F0502020204030204" pitchFamily="34" charset="0"/>
                <a:cs typeface="Calibri" panose="020F0502020204030204" pitchFamily="34" charset="0"/>
              </a:rPr>
              <a:t>¿Cuál es su principal objetivo?</a:t>
            </a:r>
            <a:endParaRPr lang="es-ES" sz="2200" b="1"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78973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a:xfrm>
            <a:off x="407875" y="320830"/>
            <a:ext cx="7204493" cy="369332"/>
          </a:xfrm>
          <a:prstGeom prst="rect">
            <a:avLst/>
          </a:prstGeom>
        </p:spPr>
        <p:txBody>
          <a:bodyPr wrap="square">
            <a:spAutoFit/>
          </a:bodyPr>
          <a:lstStyle/>
          <a:p>
            <a:r>
              <a:rPr lang="en-US" dirty="0">
                <a:solidFill>
                  <a:srgbClr val="438AD7"/>
                </a:solidFill>
              </a:rPr>
              <a:t>/ </a:t>
            </a:r>
            <a:r>
              <a:rPr lang="es-PE" dirty="0">
                <a:solidFill>
                  <a:srgbClr val="438AD7"/>
                </a:solidFill>
              </a:rPr>
              <a:t>Distribución de instalaciones</a:t>
            </a:r>
            <a:endParaRPr lang="en-US" dirty="0">
              <a:solidFill>
                <a:srgbClr val="438AD7"/>
              </a:solidFill>
            </a:endParaRPr>
          </a:p>
        </p:txBody>
      </p:sp>
      <p:sp>
        <p:nvSpPr>
          <p:cNvPr id="3" name="3 Rectángulo">
            <a:extLst>
              <a:ext uri="{FF2B5EF4-FFF2-40B4-BE49-F238E27FC236}">
                <a16:creationId xmlns:a16="http://schemas.microsoft.com/office/drawing/2014/main" id="{428E82DF-40F7-443E-8B9F-C7300C2AF55C}"/>
              </a:ext>
            </a:extLst>
          </p:cNvPr>
          <p:cNvSpPr/>
          <p:nvPr/>
        </p:nvSpPr>
        <p:spPr>
          <a:xfrm>
            <a:off x="1312984" y="1329371"/>
            <a:ext cx="7259543" cy="461665"/>
          </a:xfrm>
          <a:prstGeom prst="rect">
            <a:avLst/>
          </a:prstGeom>
        </p:spPr>
        <p:txBody>
          <a:bodyPr wrap="square">
            <a:spAutoFit/>
          </a:bodyPr>
          <a:lstStyle/>
          <a:p>
            <a:pPr algn="just"/>
            <a:r>
              <a:rPr lang="es-PE" sz="2400" dirty="0"/>
              <a:t>Mejor flujo de información, materiales y </a:t>
            </a:r>
            <a:r>
              <a:rPr lang="es-PE" sz="2400" dirty="0" smtClean="0"/>
              <a:t>personas</a:t>
            </a:r>
            <a:r>
              <a:rPr lang="es-ES" sz="2400" dirty="0"/>
              <a:t>.</a:t>
            </a:r>
            <a:endParaRPr lang="es-PE" sz="2400" dirty="0"/>
          </a:p>
        </p:txBody>
      </p:sp>
      <p:pic>
        <p:nvPicPr>
          <p:cNvPr id="4" name="Imagen 3">
            <a:extLst>
              <a:ext uri="{FF2B5EF4-FFF2-40B4-BE49-F238E27FC236}">
                <a16:creationId xmlns:a16="http://schemas.microsoft.com/office/drawing/2014/main" id="{B37549AF-7DE9-44A8-A4D4-CB29CB5A43C4}"/>
              </a:ext>
            </a:extLst>
          </p:cNvPr>
          <p:cNvPicPr>
            <a:picLocks noChangeAspect="1"/>
          </p:cNvPicPr>
          <p:nvPr/>
        </p:nvPicPr>
        <p:blipFill>
          <a:blip r:embed="rId3"/>
          <a:stretch>
            <a:fillRect/>
          </a:stretch>
        </p:blipFill>
        <p:spPr>
          <a:xfrm>
            <a:off x="407875" y="2568589"/>
            <a:ext cx="3306925" cy="2203735"/>
          </a:xfrm>
          <a:prstGeom prst="rect">
            <a:avLst/>
          </a:prstGeom>
        </p:spPr>
      </p:pic>
      <p:pic>
        <p:nvPicPr>
          <p:cNvPr id="5" name="Imagen 4">
            <a:extLst>
              <a:ext uri="{FF2B5EF4-FFF2-40B4-BE49-F238E27FC236}">
                <a16:creationId xmlns:a16="http://schemas.microsoft.com/office/drawing/2014/main" id="{3E95A47A-193B-43C1-B4F9-784472D9B8C6}"/>
              </a:ext>
            </a:extLst>
          </p:cNvPr>
          <p:cNvPicPr>
            <a:picLocks noChangeAspect="1"/>
          </p:cNvPicPr>
          <p:nvPr/>
        </p:nvPicPr>
        <p:blipFill>
          <a:blip r:embed="rId4"/>
          <a:stretch>
            <a:fillRect/>
          </a:stretch>
        </p:blipFill>
        <p:spPr>
          <a:xfrm>
            <a:off x="4340016" y="2324256"/>
            <a:ext cx="4249434" cy="2831944"/>
          </a:xfrm>
          <a:prstGeom prst="rect">
            <a:avLst/>
          </a:prstGeom>
        </p:spPr>
      </p:pic>
      <p:sp>
        <p:nvSpPr>
          <p:cNvPr id="6" name="CuadroTexto 5">
            <a:extLst>
              <a:ext uri="{FF2B5EF4-FFF2-40B4-BE49-F238E27FC236}">
                <a16:creationId xmlns:a16="http://schemas.microsoft.com/office/drawing/2014/main" id="{54D2B2B6-2F15-4FDC-B7EA-550F397626FC}"/>
              </a:ext>
            </a:extLst>
          </p:cNvPr>
          <p:cNvSpPr txBox="1"/>
          <p:nvPr/>
        </p:nvSpPr>
        <p:spPr>
          <a:xfrm>
            <a:off x="250521" y="942676"/>
            <a:ext cx="6400800" cy="369332"/>
          </a:xfrm>
          <a:prstGeom prst="rect">
            <a:avLst/>
          </a:prstGeom>
          <a:noFill/>
        </p:spPr>
        <p:txBody>
          <a:bodyPr wrap="square" rtlCol="0">
            <a:spAutoFit/>
          </a:bodyPr>
          <a:lstStyle/>
          <a:p>
            <a:r>
              <a:rPr lang="es-PE" b="1" dirty="0"/>
              <a:t>El diseño de la distribución debe lograr:</a:t>
            </a:r>
          </a:p>
        </p:txBody>
      </p:sp>
    </p:spTree>
    <p:custDataLst>
      <p:tags r:id="rId1"/>
    </p:custDataLst>
    <p:extLst>
      <p:ext uri="{BB962C8B-B14F-4D97-AF65-F5344CB8AC3E}">
        <p14:creationId xmlns:p14="http://schemas.microsoft.com/office/powerpoint/2010/main" val="352502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a:xfrm>
            <a:off x="407875" y="320830"/>
            <a:ext cx="7204493" cy="369332"/>
          </a:xfrm>
          <a:prstGeom prst="rect">
            <a:avLst/>
          </a:prstGeom>
        </p:spPr>
        <p:txBody>
          <a:bodyPr wrap="square">
            <a:spAutoFit/>
          </a:bodyPr>
          <a:lstStyle/>
          <a:p>
            <a:r>
              <a:rPr lang="en-US" dirty="0">
                <a:solidFill>
                  <a:srgbClr val="438AD7"/>
                </a:solidFill>
              </a:rPr>
              <a:t>/ </a:t>
            </a:r>
            <a:r>
              <a:rPr lang="es-PE" dirty="0">
                <a:solidFill>
                  <a:srgbClr val="438AD7"/>
                </a:solidFill>
              </a:rPr>
              <a:t>Distribución de instalaciones</a:t>
            </a:r>
            <a:endParaRPr lang="en-US" dirty="0">
              <a:solidFill>
                <a:srgbClr val="438AD7"/>
              </a:solidFill>
            </a:endParaRPr>
          </a:p>
        </p:txBody>
      </p:sp>
      <p:sp>
        <p:nvSpPr>
          <p:cNvPr id="3" name="3 Rectángulo">
            <a:extLst>
              <a:ext uri="{FF2B5EF4-FFF2-40B4-BE49-F238E27FC236}">
                <a16:creationId xmlns:a16="http://schemas.microsoft.com/office/drawing/2014/main" id="{EB66B4E1-25F9-428B-95FD-08145E4A0F17}"/>
              </a:ext>
            </a:extLst>
          </p:cNvPr>
          <p:cNvSpPr/>
          <p:nvPr/>
        </p:nvSpPr>
        <p:spPr>
          <a:xfrm>
            <a:off x="539262" y="1329371"/>
            <a:ext cx="8033266" cy="830997"/>
          </a:xfrm>
          <a:prstGeom prst="rect">
            <a:avLst/>
          </a:prstGeom>
        </p:spPr>
        <p:txBody>
          <a:bodyPr wrap="square">
            <a:spAutoFit/>
          </a:bodyPr>
          <a:lstStyle/>
          <a:p>
            <a:pPr algn="just"/>
            <a:r>
              <a:rPr lang="es-PE" sz="2400" dirty="0"/>
              <a:t>Mejor ánimo de los empleados y condiciones de trabajo </a:t>
            </a:r>
            <a:r>
              <a:rPr lang="es-PE" sz="2400" dirty="0" smtClean="0"/>
              <a:t>más seguras.</a:t>
            </a:r>
            <a:endParaRPr lang="es-PE" sz="2400" dirty="0"/>
          </a:p>
        </p:txBody>
      </p:sp>
      <p:pic>
        <p:nvPicPr>
          <p:cNvPr id="4" name="Imagen 3">
            <a:extLst>
              <a:ext uri="{FF2B5EF4-FFF2-40B4-BE49-F238E27FC236}">
                <a16:creationId xmlns:a16="http://schemas.microsoft.com/office/drawing/2014/main" id="{00149E99-0BD1-4753-AF03-8EE14FE52376}"/>
              </a:ext>
            </a:extLst>
          </p:cNvPr>
          <p:cNvPicPr>
            <a:picLocks noChangeAspect="1"/>
          </p:cNvPicPr>
          <p:nvPr/>
        </p:nvPicPr>
        <p:blipFill>
          <a:blip r:embed="rId3"/>
          <a:stretch>
            <a:fillRect/>
          </a:stretch>
        </p:blipFill>
        <p:spPr>
          <a:xfrm>
            <a:off x="2108686" y="2500649"/>
            <a:ext cx="4462659" cy="2804403"/>
          </a:xfrm>
          <a:prstGeom prst="rect">
            <a:avLst/>
          </a:prstGeom>
        </p:spPr>
      </p:pic>
      <p:sp>
        <p:nvSpPr>
          <p:cNvPr id="5" name="CuadroTexto 4">
            <a:extLst>
              <a:ext uri="{FF2B5EF4-FFF2-40B4-BE49-F238E27FC236}">
                <a16:creationId xmlns:a16="http://schemas.microsoft.com/office/drawing/2014/main" id="{3695B894-75DA-4BA9-BEFD-51F7B7FD27D5}"/>
              </a:ext>
            </a:extLst>
          </p:cNvPr>
          <p:cNvSpPr txBox="1"/>
          <p:nvPr/>
        </p:nvSpPr>
        <p:spPr>
          <a:xfrm>
            <a:off x="250521" y="942676"/>
            <a:ext cx="6400800" cy="369332"/>
          </a:xfrm>
          <a:prstGeom prst="rect">
            <a:avLst/>
          </a:prstGeom>
          <a:noFill/>
        </p:spPr>
        <p:txBody>
          <a:bodyPr wrap="square" rtlCol="0">
            <a:spAutoFit/>
          </a:bodyPr>
          <a:lstStyle/>
          <a:p>
            <a:r>
              <a:rPr lang="es-PE" b="1" dirty="0"/>
              <a:t>El diseño de la distribución debe lograr:</a:t>
            </a:r>
          </a:p>
        </p:txBody>
      </p:sp>
    </p:spTree>
    <p:custDataLst>
      <p:tags r:id="rId1"/>
    </p:custDataLst>
    <p:extLst>
      <p:ext uri="{BB962C8B-B14F-4D97-AF65-F5344CB8AC3E}">
        <p14:creationId xmlns:p14="http://schemas.microsoft.com/office/powerpoint/2010/main" val="191104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a:xfrm>
            <a:off x="407875" y="320830"/>
            <a:ext cx="7204493" cy="369332"/>
          </a:xfrm>
          <a:prstGeom prst="rect">
            <a:avLst/>
          </a:prstGeom>
        </p:spPr>
        <p:txBody>
          <a:bodyPr wrap="square">
            <a:spAutoFit/>
          </a:bodyPr>
          <a:lstStyle/>
          <a:p>
            <a:r>
              <a:rPr lang="en-US" dirty="0">
                <a:solidFill>
                  <a:srgbClr val="438AD7"/>
                </a:solidFill>
              </a:rPr>
              <a:t>/ </a:t>
            </a:r>
            <a:r>
              <a:rPr lang="es-PE" dirty="0">
                <a:solidFill>
                  <a:srgbClr val="438AD7"/>
                </a:solidFill>
              </a:rPr>
              <a:t>Distribución de instalaciones</a:t>
            </a:r>
            <a:endParaRPr lang="en-US" dirty="0">
              <a:solidFill>
                <a:srgbClr val="438AD7"/>
              </a:solidFill>
            </a:endParaRPr>
          </a:p>
        </p:txBody>
      </p:sp>
      <p:sp>
        <p:nvSpPr>
          <p:cNvPr id="3" name="CuadroTexto 2">
            <a:extLst>
              <a:ext uri="{FF2B5EF4-FFF2-40B4-BE49-F238E27FC236}">
                <a16:creationId xmlns:a16="http://schemas.microsoft.com/office/drawing/2014/main" id="{C20D9036-E9B3-4C4E-BCEC-704DD1EE48B0}"/>
              </a:ext>
            </a:extLst>
          </p:cNvPr>
          <p:cNvSpPr txBox="1"/>
          <p:nvPr/>
        </p:nvSpPr>
        <p:spPr>
          <a:xfrm>
            <a:off x="250521" y="942676"/>
            <a:ext cx="6400800" cy="369332"/>
          </a:xfrm>
          <a:prstGeom prst="rect">
            <a:avLst/>
          </a:prstGeom>
          <a:noFill/>
        </p:spPr>
        <p:txBody>
          <a:bodyPr wrap="square" rtlCol="0">
            <a:spAutoFit/>
          </a:bodyPr>
          <a:lstStyle/>
          <a:p>
            <a:r>
              <a:rPr lang="es-PE" b="1" dirty="0"/>
              <a:t>El diseño de la distribución debe lograr:</a:t>
            </a:r>
          </a:p>
        </p:txBody>
      </p:sp>
      <p:sp>
        <p:nvSpPr>
          <p:cNvPr id="4" name="3 Rectángulo">
            <a:extLst>
              <a:ext uri="{FF2B5EF4-FFF2-40B4-BE49-F238E27FC236}">
                <a16:creationId xmlns:a16="http://schemas.microsoft.com/office/drawing/2014/main" id="{62567D5F-7A1C-46CB-BEC2-D55611270F1A}"/>
              </a:ext>
            </a:extLst>
          </p:cNvPr>
          <p:cNvSpPr/>
          <p:nvPr/>
        </p:nvSpPr>
        <p:spPr>
          <a:xfrm>
            <a:off x="715108" y="1329371"/>
            <a:ext cx="7857420" cy="461665"/>
          </a:xfrm>
          <a:prstGeom prst="rect">
            <a:avLst/>
          </a:prstGeom>
        </p:spPr>
        <p:txBody>
          <a:bodyPr wrap="square">
            <a:spAutoFit/>
          </a:bodyPr>
          <a:lstStyle/>
          <a:p>
            <a:pPr algn="just"/>
            <a:r>
              <a:rPr lang="es-PE" sz="2400" dirty="0"/>
              <a:t>Mejor interacción con el </a:t>
            </a:r>
            <a:r>
              <a:rPr lang="es-PE" sz="2400" dirty="0" smtClean="0"/>
              <a:t>cliente.</a:t>
            </a:r>
            <a:endParaRPr lang="es-PE" sz="2400" dirty="0"/>
          </a:p>
        </p:txBody>
      </p:sp>
      <p:pic>
        <p:nvPicPr>
          <p:cNvPr id="5" name="Imagen 4">
            <a:extLst>
              <a:ext uri="{FF2B5EF4-FFF2-40B4-BE49-F238E27FC236}">
                <a16:creationId xmlns:a16="http://schemas.microsoft.com/office/drawing/2014/main" id="{42554091-8FC2-4F8D-B6C3-49447675921E}"/>
              </a:ext>
            </a:extLst>
          </p:cNvPr>
          <p:cNvPicPr>
            <a:picLocks noChangeAspect="1"/>
          </p:cNvPicPr>
          <p:nvPr/>
        </p:nvPicPr>
        <p:blipFill>
          <a:blip r:embed="rId3"/>
          <a:stretch>
            <a:fillRect/>
          </a:stretch>
        </p:blipFill>
        <p:spPr>
          <a:xfrm>
            <a:off x="201417" y="2209527"/>
            <a:ext cx="4138599" cy="2176102"/>
          </a:xfrm>
          <a:prstGeom prst="rect">
            <a:avLst/>
          </a:prstGeom>
          <a:ln>
            <a:noFill/>
          </a:ln>
          <a:effectLst>
            <a:softEdge rad="112500"/>
          </a:effectLst>
        </p:spPr>
      </p:pic>
      <p:pic>
        <p:nvPicPr>
          <p:cNvPr id="6" name="Imagen 5">
            <a:extLst>
              <a:ext uri="{FF2B5EF4-FFF2-40B4-BE49-F238E27FC236}">
                <a16:creationId xmlns:a16="http://schemas.microsoft.com/office/drawing/2014/main" id="{B7603E78-61E5-46C1-96D0-206946E811BB}"/>
              </a:ext>
            </a:extLst>
          </p:cNvPr>
          <p:cNvPicPr>
            <a:picLocks noChangeAspect="1"/>
          </p:cNvPicPr>
          <p:nvPr/>
        </p:nvPicPr>
        <p:blipFill>
          <a:blip r:embed="rId4"/>
          <a:stretch>
            <a:fillRect/>
          </a:stretch>
        </p:blipFill>
        <p:spPr>
          <a:xfrm>
            <a:off x="4945691" y="3072211"/>
            <a:ext cx="3626837" cy="2176102"/>
          </a:xfrm>
          <a:prstGeom prst="rect">
            <a:avLst/>
          </a:prstGeom>
        </p:spPr>
      </p:pic>
    </p:spTree>
    <p:custDataLst>
      <p:tags r:id="rId1"/>
    </p:custDataLst>
    <p:extLst>
      <p:ext uri="{BB962C8B-B14F-4D97-AF65-F5344CB8AC3E}">
        <p14:creationId xmlns:p14="http://schemas.microsoft.com/office/powerpoint/2010/main" val="275285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a:xfrm>
            <a:off x="407875" y="320830"/>
            <a:ext cx="7204493" cy="369332"/>
          </a:xfrm>
          <a:prstGeom prst="rect">
            <a:avLst/>
          </a:prstGeom>
        </p:spPr>
        <p:txBody>
          <a:bodyPr wrap="square">
            <a:spAutoFit/>
          </a:bodyPr>
          <a:lstStyle/>
          <a:p>
            <a:r>
              <a:rPr lang="en-US" dirty="0">
                <a:solidFill>
                  <a:srgbClr val="438AD7"/>
                </a:solidFill>
              </a:rPr>
              <a:t>/ </a:t>
            </a:r>
            <a:r>
              <a:rPr lang="es-PE" dirty="0">
                <a:solidFill>
                  <a:srgbClr val="438AD7"/>
                </a:solidFill>
              </a:rPr>
              <a:t>Distribución de instalaciones</a:t>
            </a:r>
            <a:endParaRPr lang="en-US" dirty="0">
              <a:solidFill>
                <a:srgbClr val="438AD7"/>
              </a:solidFill>
            </a:endParaRPr>
          </a:p>
        </p:txBody>
      </p:sp>
      <p:sp>
        <p:nvSpPr>
          <p:cNvPr id="3" name="CuadroTexto 2">
            <a:extLst>
              <a:ext uri="{FF2B5EF4-FFF2-40B4-BE49-F238E27FC236}">
                <a16:creationId xmlns:a16="http://schemas.microsoft.com/office/drawing/2014/main" id="{23C5734F-6260-4817-B0E7-A41F1566F0CD}"/>
              </a:ext>
            </a:extLst>
          </p:cNvPr>
          <p:cNvSpPr txBox="1"/>
          <p:nvPr/>
        </p:nvSpPr>
        <p:spPr>
          <a:xfrm>
            <a:off x="250521" y="690162"/>
            <a:ext cx="6400800" cy="369332"/>
          </a:xfrm>
          <a:prstGeom prst="rect">
            <a:avLst/>
          </a:prstGeom>
          <a:noFill/>
        </p:spPr>
        <p:txBody>
          <a:bodyPr wrap="square" rtlCol="0">
            <a:spAutoFit/>
          </a:bodyPr>
          <a:lstStyle/>
          <a:p>
            <a:r>
              <a:rPr lang="es-PE" b="1" dirty="0"/>
              <a:t>Tipos de Distribución de Instalaciones</a:t>
            </a:r>
          </a:p>
        </p:txBody>
      </p:sp>
      <p:graphicFrame>
        <p:nvGraphicFramePr>
          <p:cNvPr id="4" name="Tabla 3">
            <a:extLst>
              <a:ext uri="{FF2B5EF4-FFF2-40B4-BE49-F238E27FC236}">
                <a16:creationId xmlns:a16="http://schemas.microsoft.com/office/drawing/2014/main" id="{891B0CC2-D526-4E0E-89A6-07A9E42CC8F8}"/>
              </a:ext>
            </a:extLst>
          </p:cNvPr>
          <p:cNvGraphicFramePr>
            <a:graphicFrameLocks noGrp="1"/>
          </p:cNvGraphicFramePr>
          <p:nvPr>
            <p:extLst>
              <p:ext uri="{D42A27DB-BD31-4B8C-83A1-F6EECF244321}">
                <p14:modId xmlns:p14="http://schemas.microsoft.com/office/powerpoint/2010/main" val="1975667735"/>
              </p:ext>
            </p:extLst>
          </p:nvPr>
        </p:nvGraphicFramePr>
        <p:xfrm>
          <a:off x="250521" y="1058105"/>
          <a:ext cx="8642958" cy="4550046"/>
        </p:xfrm>
        <a:graphic>
          <a:graphicData uri="http://schemas.openxmlformats.org/drawingml/2006/table">
            <a:tbl>
              <a:tblPr firstRow="1" bandRow="1">
                <a:tableStyleId>{5C22544A-7EE6-4342-B048-85BDC9FD1C3A}</a:tableStyleId>
              </a:tblPr>
              <a:tblGrid>
                <a:gridCol w="2880986">
                  <a:extLst>
                    <a:ext uri="{9D8B030D-6E8A-4147-A177-3AD203B41FA5}">
                      <a16:colId xmlns:a16="http://schemas.microsoft.com/office/drawing/2014/main" val="20000"/>
                    </a:ext>
                  </a:extLst>
                </a:gridCol>
                <a:gridCol w="3541527">
                  <a:extLst>
                    <a:ext uri="{9D8B030D-6E8A-4147-A177-3AD203B41FA5}">
                      <a16:colId xmlns:a16="http://schemas.microsoft.com/office/drawing/2014/main" val="20001"/>
                    </a:ext>
                  </a:extLst>
                </a:gridCol>
                <a:gridCol w="2220445">
                  <a:extLst>
                    <a:ext uri="{9D8B030D-6E8A-4147-A177-3AD203B41FA5}">
                      <a16:colId xmlns:a16="http://schemas.microsoft.com/office/drawing/2014/main" val="20002"/>
                    </a:ext>
                  </a:extLst>
                </a:gridCol>
              </a:tblGrid>
              <a:tr h="289797">
                <a:tc>
                  <a:txBody>
                    <a:bodyPr/>
                    <a:lstStyle/>
                    <a:p>
                      <a:endParaRPr lang="es-PE" sz="1600" dirty="0"/>
                    </a:p>
                  </a:txBody>
                  <a:tcPr/>
                </a:tc>
                <a:tc>
                  <a:txBody>
                    <a:bodyPr/>
                    <a:lstStyle/>
                    <a:p>
                      <a:r>
                        <a:rPr lang="es-PE" sz="1600" dirty="0"/>
                        <a:t>Objetivos</a:t>
                      </a:r>
                    </a:p>
                  </a:txBody>
                  <a:tcPr/>
                </a:tc>
                <a:tc>
                  <a:txBody>
                    <a:bodyPr/>
                    <a:lstStyle/>
                    <a:p>
                      <a:r>
                        <a:rPr lang="es-PE" sz="1600" dirty="0"/>
                        <a:t>Ejemplos</a:t>
                      </a:r>
                    </a:p>
                  </a:txBody>
                  <a:tcPr/>
                </a:tc>
                <a:extLst>
                  <a:ext uri="{0D108BD9-81ED-4DB2-BD59-A6C34878D82A}">
                    <a16:rowId xmlns:a16="http://schemas.microsoft.com/office/drawing/2014/main" val="10000"/>
                  </a:ext>
                </a:extLst>
              </a:tr>
              <a:tr h="500558">
                <a:tc>
                  <a:txBody>
                    <a:bodyPr/>
                    <a:lstStyle/>
                    <a:p>
                      <a:r>
                        <a:rPr lang="es-PE" sz="1400" dirty="0"/>
                        <a:t>Oficina</a:t>
                      </a:r>
                    </a:p>
                  </a:txBody>
                  <a:tcPr/>
                </a:tc>
                <a:tc>
                  <a:txBody>
                    <a:bodyPr/>
                    <a:lstStyle/>
                    <a:p>
                      <a:r>
                        <a:rPr lang="es-PE" sz="1400" dirty="0"/>
                        <a:t>Ubicar</a:t>
                      </a:r>
                      <a:r>
                        <a:rPr lang="es-PE" sz="1400" baseline="0" dirty="0"/>
                        <a:t> cerca a los trabajadores que requieren estar en contacto frecuente</a:t>
                      </a:r>
                      <a:endParaRPr lang="es-PE" sz="1400" dirty="0"/>
                    </a:p>
                  </a:txBody>
                  <a:tcPr/>
                </a:tc>
                <a:tc>
                  <a:txBody>
                    <a:bodyPr/>
                    <a:lstStyle/>
                    <a:p>
                      <a:r>
                        <a:rPr lang="es-PE" sz="1400" dirty="0"/>
                        <a:t>Pacifico Seguros, Telefónica</a:t>
                      </a:r>
                    </a:p>
                  </a:txBody>
                  <a:tcPr/>
                </a:tc>
                <a:extLst>
                  <a:ext uri="{0D108BD9-81ED-4DB2-BD59-A6C34878D82A}">
                    <a16:rowId xmlns:a16="http://schemas.microsoft.com/office/drawing/2014/main" val="10001"/>
                  </a:ext>
                </a:extLst>
              </a:tr>
              <a:tr h="500558">
                <a:tc>
                  <a:txBody>
                    <a:bodyPr/>
                    <a:lstStyle/>
                    <a:p>
                      <a:r>
                        <a:rPr lang="es-PE" sz="1400" dirty="0"/>
                        <a:t>Tienda</a:t>
                      </a:r>
                    </a:p>
                  </a:txBody>
                  <a:tcPr/>
                </a:tc>
                <a:tc>
                  <a:txBody>
                    <a:bodyPr/>
                    <a:lstStyle/>
                    <a:p>
                      <a:r>
                        <a:rPr lang="es-PE" sz="1400" dirty="0"/>
                        <a:t>Exponer al cliente a artículos de alta</a:t>
                      </a:r>
                      <a:r>
                        <a:rPr lang="es-PE" sz="1400" baseline="0" dirty="0"/>
                        <a:t> utilidad</a:t>
                      </a:r>
                      <a:endParaRPr lang="es-PE" sz="1400" dirty="0"/>
                    </a:p>
                  </a:txBody>
                  <a:tcPr/>
                </a:tc>
                <a:tc>
                  <a:txBody>
                    <a:bodyPr/>
                    <a:lstStyle/>
                    <a:p>
                      <a:r>
                        <a:rPr lang="es-PE" sz="1400" dirty="0"/>
                        <a:t>Wong, Ripley,</a:t>
                      </a:r>
                      <a:r>
                        <a:rPr lang="es-PE" sz="1400" baseline="0" dirty="0"/>
                        <a:t> Promart</a:t>
                      </a:r>
                      <a:endParaRPr lang="es-PE" sz="1400" dirty="0"/>
                    </a:p>
                  </a:txBody>
                  <a:tcPr/>
                </a:tc>
                <a:extLst>
                  <a:ext uri="{0D108BD9-81ED-4DB2-BD59-A6C34878D82A}">
                    <a16:rowId xmlns:a16="http://schemas.microsoft.com/office/drawing/2014/main" val="10002"/>
                  </a:ext>
                </a:extLst>
              </a:tr>
              <a:tr h="711320">
                <a:tc>
                  <a:txBody>
                    <a:bodyPr/>
                    <a:lstStyle/>
                    <a:p>
                      <a:r>
                        <a:rPr lang="es-PE" sz="1400" dirty="0"/>
                        <a:t>Almacén (almacenamiento)</a:t>
                      </a:r>
                    </a:p>
                  </a:txBody>
                  <a:tcPr/>
                </a:tc>
                <a:tc>
                  <a:txBody>
                    <a:bodyPr/>
                    <a:lstStyle/>
                    <a:p>
                      <a:r>
                        <a:rPr lang="es-PE" sz="1400" dirty="0"/>
                        <a:t>Balancear</a:t>
                      </a:r>
                      <a:r>
                        <a:rPr lang="es-PE" sz="1400" baseline="0" dirty="0"/>
                        <a:t> el costo de almacenamiento </a:t>
                      </a:r>
                      <a:endParaRPr lang="es-PE" sz="1400" dirty="0"/>
                    </a:p>
                  </a:txBody>
                  <a:tcPr/>
                </a:tc>
                <a:tc>
                  <a:txBody>
                    <a:bodyPr/>
                    <a:lstStyle/>
                    <a:p>
                      <a:r>
                        <a:rPr lang="es-PE" sz="1400" dirty="0"/>
                        <a:t>Ransa,</a:t>
                      </a:r>
                      <a:r>
                        <a:rPr lang="es-PE" sz="1400" baseline="0" dirty="0"/>
                        <a:t> Alconsa, Centro de distribución de Tottus</a:t>
                      </a:r>
                      <a:endParaRPr lang="es-PE" sz="1400" dirty="0"/>
                    </a:p>
                  </a:txBody>
                  <a:tcPr/>
                </a:tc>
                <a:extLst>
                  <a:ext uri="{0D108BD9-81ED-4DB2-BD59-A6C34878D82A}">
                    <a16:rowId xmlns:a16="http://schemas.microsoft.com/office/drawing/2014/main" val="10003"/>
                  </a:ext>
                </a:extLst>
              </a:tr>
              <a:tr h="739620">
                <a:tc>
                  <a:txBody>
                    <a:bodyPr/>
                    <a:lstStyle/>
                    <a:p>
                      <a:r>
                        <a:rPr lang="es-PE" sz="1400" dirty="0"/>
                        <a:t>Proyecto (posición fija)</a:t>
                      </a:r>
                      <a:endParaRPr lang="es-PE" sz="1400" dirty="0">
                        <a:solidFill>
                          <a:srgbClr val="FF0000"/>
                        </a:solidFill>
                      </a:endParaRPr>
                    </a:p>
                  </a:txBody>
                  <a:tcPr/>
                </a:tc>
                <a:tc>
                  <a:txBody>
                    <a:bodyPr/>
                    <a:lstStyle/>
                    <a:p>
                      <a:r>
                        <a:rPr lang="es-PE" sz="1400" dirty="0"/>
                        <a:t>Llevar los materiales a áreas de almacenamiento delimitadas alrededor del sitio</a:t>
                      </a:r>
                    </a:p>
                  </a:txBody>
                  <a:tcPr/>
                </a:tc>
                <a:tc>
                  <a:txBody>
                    <a:bodyPr/>
                    <a:lstStyle/>
                    <a:p>
                      <a:r>
                        <a:rPr lang="es-PE" sz="1400" dirty="0"/>
                        <a:t>Aeropuerto,</a:t>
                      </a:r>
                      <a:r>
                        <a:rPr lang="es-PE" sz="1400" baseline="0" dirty="0"/>
                        <a:t> Edificio del Banco de la Nación, Quirófano, Barco</a:t>
                      </a:r>
                      <a:endParaRPr lang="es-PE" sz="1400" dirty="0"/>
                    </a:p>
                  </a:txBody>
                  <a:tcPr/>
                </a:tc>
                <a:extLst>
                  <a:ext uri="{0D108BD9-81ED-4DB2-BD59-A6C34878D82A}">
                    <a16:rowId xmlns:a16="http://schemas.microsoft.com/office/drawing/2014/main" val="10004"/>
                  </a:ext>
                </a:extLst>
              </a:tr>
              <a:tr h="568938">
                <a:tc>
                  <a:txBody>
                    <a:bodyPr/>
                    <a:lstStyle/>
                    <a:p>
                      <a:r>
                        <a:rPr lang="es-PE" sz="1400" dirty="0"/>
                        <a:t>Taller</a:t>
                      </a:r>
                      <a:r>
                        <a:rPr lang="es-PE" sz="1400" baseline="0" dirty="0"/>
                        <a:t> de trabajo (orientado al proceso)</a:t>
                      </a:r>
                      <a:endParaRPr lang="es-PE" sz="1400" dirty="0">
                        <a:solidFill>
                          <a:srgbClr val="FF0000"/>
                        </a:solidFill>
                      </a:endParaRPr>
                    </a:p>
                  </a:txBody>
                  <a:tcPr/>
                </a:tc>
                <a:tc>
                  <a:txBody>
                    <a:bodyPr/>
                    <a:lstStyle/>
                    <a:p>
                      <a:r>
                        <a:rPr lang="es-PE" sz="1400" dirty="0"/>
                        <a:t>Manejar flujos variados de material para cada producto</a:t>
                      </a:r>
                    </a:p>
                  </a:txBody>
                  <a:tcPr/>
                </a:tc>
                <a:tc>
                  <a:txBody>
                    <a:bodyPr/>
                    <a:lstStyle/>
                    <a:p>
                      <a:r>
                        <a:rPr lang="es-PE" sz="1400" dirty="0"/>
                        <a:t>Clínica</a:t>
                      </a:r>
                      <a:r>
                        <a:rPr lang="es-PE" sz="1400" baseline="0" dirty="0"/>
                        <a:t> Sanna, Chili´s</a:t>
                      </a:r>
                      <a:endParaRPr lang="es-PE" sz="1400" dirty="0"/>
                    </a:p>
                  </a:txBody>
                  <a:tcPr/>
                </a:tc>
                <a:extLst>
                  <a:ext uri="{0D108BD9-81ED-4DB2-BD59-A6C34878D82A}">
                    <a16:rowId xmlns:a16="http://schemas.microsoft.com/office/drawing/2014/main" val="10005"/>
                  </a:ext>
                </a:extLst>
              </a:tr>
              <a:tr h="500558">
                <a:tc>
                  <a:txBody>
                    <a:bodyPr/>
                    <a:lstStyle/>
                    <a:p>
                      <a:r>
                        <a:rPr lang="es-PE" sz="1400" dirty="0"/>
                        <a:t>Célula de trabajo (familias</a:t>
                      </a:r>
                      <a:r>
                        <a:rPr lang="es-PE" sz="1400" baseline="0" dirty="0"/>
                        <a:t> de producto)</a:t>
                      </a:r>
                      <a:endParaRPr lang="es-PE" sz="1400" dirty="0">
                        <a:solidFill>
                          <a:srgbClr val="FF0000"/>
                        </a:solidFill>
                      </a:endParaRPr>
                    </a:p>
                  </a:txBody>
                  <a:tcPr/>
                </a:tc>
                <a:tc>
                  <a:txBody>
                    <a:bodyPr/>
                    <a:lstStyle/>
                    <a:p>
                      <a:r>
                        <a:rPr lang="es-PE" sz="1400" dirty="0"/>
                        <a:t>Identificar una</a:t>
                      </a:r>
                      <a:r>
                        <a:rPr lang="es-PE" sz="1400" baseline="0" dirty="0"/>
                        <a:t> familia de productos, formar equipos</a:t>
                      </a:r>
                      <a:endParaRPr lang="es-PE" sz="1400" dirty="0"/>
                    </a:p>
                  </a:txBody>
                  <a:tcPr/>
                </a:tc>
                <a:tc>
                  <a:txBody>
                    <a:bodyPr/>
                    <a:lstStyle/>
                    <a:p>
                      <a:r>
                        <a:rPr lang="es-PE" sz="1400" dirty="0"/>
                        <a:t>Agencia de publicidad, Talleres de Divemotor</a:t>
                      </a:r>
                    </a:p>
                  </a:txBody>
                  <a:tcPr/>
                </a:tc>
                <a:extLst>
                  <a:ext uri="{0D108BD9-81ED-4DB2-BD59-A6C34878D82A}">
                    <a16:rowId xmlns:a16="http://schemas.microsoft.com/office/drawing/2014/main" val="10006"/>
                  </a:ext>
                </a:extLst>
              </a:tr>
              <a:tr h="658010">
                <a:tc>
                  <a:txBody>
                    <a:bodyPr/>
                    <a:lstStyle/>
                    <a:p>
                      <a:r>
                        <a:rPr lang="es-PE" sz="1400" dirty="0"/>
                        <a:t>Repetitivo</a:t>
                      </a:r>
                      <a:r>
                        <a:rPr lang="es-PE" sz="1400" baseline="0" dirty="0"/>
                        <a:t> y continuo (orientado al producto)</a:t>
                      </a:r>
                      <a:endParaRPr lang="es-PE" sz="1400" dirty="0">
                        <a:solidFill>
                          <a:srgbClr val="FF0000"/>
                        </a:solidFill>
                      </a:endParaRPr>
                    </a:p>
                  </a:txBody>
                  <a:tcPr/>
                </a:tc>
                <a:tc>
                  <a:txBody>
                    <a:bodyPr/>
                    <a:lstStyle/>
                    <a:p>
                      <a:r>
                        <a:rPr lang="es-PE" sz="1400" dirty="0"/>
                        <a:t>Igualar el</a:t>
                      </a:r>
                      <a:r>
                        <a:rPr lang="es-PE" sz="1400" baseline="0" dirty="0"/>
                        <a:t> tiempo de las tareas realizadas en cada estación de trabajo</a:t>
                      </a:r>
                      <a:endParaRPr lang="es-PE" sz="1400" dirty="0"/>
                    </a:p>
                  </a:txBody>
                  <a:tcPr/>
                </a:tc>
                <a:tc>
                  <a:txBody>
                    <a:bodyPr/>
                    <a:lstStyle/>
                    <a:p>
                      <a:r>
                        <a:rPr lang="es-PE" sz="1400" dirty="0"/>
                        <a:t>Línea de ensamble Toyota,  </a:t>
                      </a:r>
                    </a:p>
                  </a:txBody>
                  <a:tcPr/>
                </a:tc>
                <a:extLst>
                  <a:ext uri="{0D108BD9-81ED-4DB2-BD59-A6C34878D82A}">
                    <a16:rowId xmlns:a16="http://schemas.microsoft.com/office/drawing/2014/main" val="10007"/>
                  </a:ext>
                </a:extLst>
              </a:tr>
            </a:tbl>
          </a:graphicData>
        </a:graphic>
      </p:graphicFrame>
    </p:spTree>
    <p:custDataLst>
      <p:tags r:id="rId1"/>
    </p:custDataLst>
    <p:extLst>
      <p:ext uri="{BB962C8B-B14F-4D97-AF65-F5344CB8AC3E}">
        <p14:creationId xmlns:p14="http://schemas.microsoft.com/office/powerpoint/2010/main" val="94695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0" y="0"/>
            <a:ext cx="9144000" cy="5715000"/>
          </a:xfrm>
          <a:prstGeom prst="rect">
            <a:avLst/>
          </a:prstGeom>
          <a:solidFill>
            <a:srgbClr val="1F85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7" name="Rectángulo 10"/>
          <p:cNvSpPr/>
          <p:nvPr/>
        </p:nvSpPr>
        <p:spPr>
          <a:xfrm>
            <a:off x="2527711" y="770440"/>
            <a:ext cx="6132101" cy="2185214"/>
          </a:xfrm>
          <a:prstGeom prst="rect">
            <a:avLst/>
          </a:prstGeom>
        </p:spPr>
        <p:txBody>
          <a:bodyPr wrap="square">
            <a:spAutoFit/>
          </a:bodyPr>
          <a:lstStyle/>
          <a:p>
            <a:pPr marL="180975" indent="-180975">
              <a:buFont typeface="Arial" panose="020B0604020202020204" pitchFamily="34" charset="0"/>
              <a:buChar char="•"/>
            </a:pPr>
            <a:r>
              <a:rPr lang="es-PE" sz="1700" dirty="0">
                <a:solidFill>
                  <a:srgbClr val="FFFFFF"/>
                </a:solidFill>
                <a:latin typeface="+mj-lt"/>
                <a:ea typeface="Calibri" panose="020F0502020204030204" pitchFamily="34" charset="0"/>
                <a:cs typeface="Source Sans Pro" panose="020B0604020202020204" charset="0"/>
              </a:rPr>
              <a:t>Los</a:t>
            </a:r>
            <a:r>
              <a:rPr lang="es-PE" sz="1700" b="1" dirty="0">
                <a:solidFill>
                  <a:srgbClr val="FFFFFF"/>
                </a:solidFill>
                <a:latin typeface="+mj-lt"/>
                <a:ea typeface="Calibri" panose="020F0502020204030204" pitchFamily="34" charset="0"/>
                <a:cs typeface="Source Sans Pro" panose="020B0604020202020204" charset="0"/>
              </a:rPr>
              <a:t> niveles de producto </a:t>
            </a:r>
            <a:r>
              <a:rPr lang="es-PE" sz="1700" dirty="0">
                <a:solidFill>
                  <a:srgbClr val="FFFFFF"/>
                </a:solidFill>
                <a:latin typeface="+mj-lt"/>
                <a:ea typeface="Calibri" panose="020F0502020204030204" pitchFamily="34" charset="0"/>
                <a:cs typeface="Source Sans Pro" panose="020B0604020202020204" charset="0"/>
              </a:rPr>
              <a:t>son: beneficio básico, producto genérico, producto esperado, producto ampliado y producto potencial.</a:t>
            </a:r>
          </a:p>
          <a:p>
            <a:pPr marL="180975" indent="-180975">
              <a:buFont typeface="Arial" panose="020B0604020202020204" pitchFamily="34" charset="0"/>
              <a:buChar char="•"/>
            </a:pPr>
            <a:endParaRPr lang="es-PE" sz="1700" dirty="0">
              <a:solidFill>
                <a:srgbClr val="FFFFFF"/>
              </a:solidFill>
              <a:latin typeface="+mj-lt"/>
              <a:ea typeface="Calibri" panose="020F0502020204030204" pitchFamily="34" charset="0"/>
              <a:cs typeface="Source Sans Pro" panose="020B0604020202020204" charset="0"/>
            </a:endParaRPr>
          </a:p>
          <a:p>
            <a:pPr marL="180975" indent="-180975">
              <a:buFont typeface="Arial" panose="020B0604020202020204" pitchFamily="34" charset="0"/>
              <a:buChar char="•"/>
            </a:pPr>
            <a:r>
              <a:rPr lang="es-PE" sz="1700" dirty="0">
                <a:solidFill>
                  <a:srgbClr val="FFFFFF"/>
                </a:solidFill>
                <a:latin typeface="+mj-lt"/>
                <a:ea typeface="Calibri" panose="020F0502020204030204" pitchFamily="34" charset="0"/>
                <a:cs typeface="Source Sans Pro" panose="020B0604020202020204" charset="0"/>
              </a:rPr>
              <a:t>Los </a:t>
            </a:r>
            <a:r>
              <a:rPr lang="es-PE" sz="1700" b="1" dirty="0">
                <a:solidFill>
                  <a:srgbClr val="FFFFFF"/>
                </a:solidFill>
                <a:latin typeface="+mj-lt"/>
                <a:ea typeface="Calibri" panose="020F0502020204030204" pitchFamily="34" charset="0"/>
                <a:cs typeface="Source Sans Pro" panose="020B0604020202020204" charset="0"/>
              </a:rPr>
              <a:t>productos deben ser diferenciados </a:t>
            </a:r>
            <a:r>
              <a:rPr lang="es-PE" sz="1700" dirty="0">
                <a:solidFill>
                  <a:srgbClr val="FFFFFF"/>
                </a:solidFill>
                <a:latin typeface="+mj-lt"/>
                <a:ea typeface="Calibri" panose="020F0502020204030204" pitchFamily="34" charset="0"/>
                <a:cs typeface="Source Sans Pro" panose="020B0604020202020204" charset="0"/>
              </a:rPr>
              <a:t>en características, forma, personalización, calidad de resultados, calidad de ajuste, durabilidad, fiabilidad, posibilidad de reparación y estilo.</a:t>
            </a:r>
          </a:p>
          <a:p>
            <a:pPr marL="180975" indent="-180975">
              <a:buFont typeface="Arial" panose="020B0604020202020204" pitchFamily="34" charset="0"/>
              <a:buChar char="•"/>
            </a:pPr>
            <a:endParaRPr lang="es-PE" sz="1700" dirty="0">
              <a:solidFill>
                <a:srgbClr val="FFFFFF"/>
              </a:solidFill>
              <a:latin typeface="+mj-lt"/>
              <a:cs typeface="Source Sans Pro" panose="020B0604020202020204" charset="0"/>
            </a:endParaRPr>
          </a:p>
          <a:p>
            <a:pPr lvl="1"/>
            <a:endParaRPr lang="es-PE" sz="1700" dirty="0">
              <a:solidFill>
                <a:srgbClr val="FFFFFF"/>
              </a:solidFill>
              <a:latin typeface="Calibri"/>
              <a:ea typeface="Calibri" panose="020F0502020204030204" pitchFamily="34" charset="0"/>
              <a:cs typeface="Source Sans Pro" panose="020B0604020202020204" charset="0"/>
            </a:endParaRPr>
          </a:p>
        </p:txBody>
      </p:sp>
      <p:sp>
        <p:nvSpPr>
          <p:cNvPr id="9" name="Rectangle 5"/>
          <p:cNvSpPr/>
          <p:nvPr/>
        </p:nvSpPr>
        <p:spPr>
          <a:xfrm>
            <a:off x="407875" y="320830"/>
            <a:ext cx="7204493" cy="353943"/>
          </a:xfrm>
          <a:prstGeom prst="rect">
            <a:avLst/>
          </a:prstGeom>
        </p:spPr>
        <p:txBody>
          <a:bodyPr wrap="square">
            <a:spAutoFit/>
          </a:bodyPr>
          <a:lstStyle/>
          <a:p>
            <a:r>
              <a:rPr lang="en-US" sz="1700" dirty="0">
                <a:solidFill>
                  <a:schemeClr val="bg1"/>
                </a:solidFill>
              </a:rPr>
              <a:t>/ CONCLUSIONES</a:t>
            </a:r>
          </a:p>
        </p:txBody>
      </p:sp>
    </p:spTree>
    <p:custDataLst>
      <p:tags r:id="rId1"/>
    </p:custDataLst>
    <p:extLst>
      <p:ext uri="{BB962C8B-B14F-4D97-AF65-F5344CB8AC3E}">
        <p14:creationId xmlns:p14="http://schemas.microsoft.com/office/powerpoint/2010/main" val="401544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125"/>
          <p:cNvSpPr txBox="1">
            <a:spLocks/>
          </p:cNvSpPr>
          <p:nvPr/>
        </p:nvSpPr>
        <p:spPr>
          <a:xfrm>
            <a:off x="398994" y="724844"/>
            <a:ext cx="7881937" cy="180164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PE" sz="1400" dirty="0"/>
              <a:t>Render, B; Heizer, J (2014). “Principios de Administración de Operaciones”. 9na edición. México, D.F. México. Editorial Pearson. </a:t>
            </a:r>
            <a:endParaRPr lang="es-PE" sz="1400" b="1" dirty="0"/>
          </a:p>
          <a:p>
            <a:pPr marL="0" indent="0">
              <a:buNone/>
            </a:pPr>
            <a:endParaRPr lang="es-PE" sz="1400" b="1" dirty="0"/>
          </a:p>
          <a:p>
            <a:r>
              <a:rPr lang="es-PE" sz="1400" dirty="0"/>
              <a:t>Revista Moneda # 157 – Pág.. 30 – 32, Fernando Vasquez.</a:t>
            </a:r>
          </a:p>
        </p:txBody>
      </p:sp>
      <p:sp>
        <p:nvSpPr>
          <p:cNvPr id="9" name="Rectangle 5"/>
          <p:cNvSpPr/>
          <p:nvPr/>
        </p:nvSpPr>
        <p:spPr>
          <a:xfrm>
            <a:off x="407875" y="320830"/>
            <a:ext cx="7204493" cy="353943"/>
          </a:xfrm>
          <a:prstGeom prst="rect">
            <a:avLst/>
          </a:prstGeom>
        </p:spPr>
        <p:txBody>
          <a:bodyPr wrap="square">
            <a:spAutoFit/>
          </a:bodyPr>
          <a:lstStyle/>
          <a:p>
            <a:r>
              <a:rPr lang="en-US" sz="1700" dirty="0">
                <a:solidFill>
                  <a:srgbClr val="438AD7"/>
                </a:solidFill>
              </a:rPr>
              <a:t>/ BIBLIOGRAFÍA</a:t>
            </a:r>
          </a:p>
        </p:txBody>
      </p:sp>
    </p:spTree>
    <p:custDataLst>
      <p:tags r:id="rId1"/>
    </p:custDataLst>
    <p:extLst>
      <p:ext uri="{BB962C8B-B14F-4D97-AF65-F5344CB8AC3E}">
        <p14:creationId xmlns:p14="http://schemas.microsoft.com/office/powerpoint/2010/main" val="148054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1F85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6" name="Rectangle 3"/>
          <p:cNvSpPr/>
          <p:nvPr/>
        </p:nvSpPr>
        <p:spPr>
          <a:xfrm>
            <a:off x="424252" y="3703125"/>
            <a:ext cx="7966170" cy="737381"/>
          </a:xfrm>
          <a:prstGeom prst="rect">
            <a:avLst/>
          </a:prstGeom>
        </p:spPr>
        <p:txBody>
          <a:bodyPr wrap="square">
            <a:spAutoFit/>
          </a:bodyPr>
          <a:lstStyle/>
          <a:p>
            <a:pPr>
              <a:lnSpc>
                <a:spcPct val="90000"/>
              </a:lnSpc>
              <a:spcBef>
                <a:spcPts val="1000"/>
              </a:spcBef>
              <a:defRPr/>
            </a:pPr>
            <a:r>
              <a:rPr lang="es-PE" sz="2800" b="1" dirty="0">
                <a:solidFill>
                  <a:schemeClr val="bg1"/>
                </a:solidFill>
                <a:cs typeface="Calibri"/>
              </a:rPr>
              <a:t>/ Importancia estratégica de la localización</a:t>
            </a:r>
          </a:p>
          <a:p>
            <a:pPr>
              <a:lnSpc>
                <a:spcPct val="110000"/>
              </a:lnSpc>
              <a:defRPr/>
            </a:pPr>
            <a:endParaRPr lang="es-ES" sz="1600" dirty="0">
              <a:solidFill>
                <a:schemeClr val="bg1"/>
              </a:solidFill>
              <a:cs typeface="Calibri"/>
            </a:endParaRPr>
          </a:p>
        </p:txBody>
      </p:sp>
    </p:spTree>
    <p:custDataLst>
      <p:tags r:id="rId1"/>
    </p:custDataLst>
    <p:extLst>
      <p:ext uri="{BB962C8B-B14F-4D97-AF65-F5344CB8AC3E}">
        <p14:creationId xmlns:p14="http://schemas.microsoft.com/office/powerpoint/2010/main" val="310943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p:nvPr/>
        </p:nvSpPr>
        <p:spPr>
          <a:xfrm>
            <a:off x="407875" y="320830"/>
            <a:ext cx="7204493" cy="369332"/>
          </a:xfrm>
          <a:prstGeom prst="rect">
            <a:avLst/>
          </a:prstGeom>
        </p:spPr>
        <p:txBody>
          <a:bodyPr wrap="square">
            <a:spAutoFit/>
          </a:bodyPr>
          <a:lstStyle/>
          <a:p>
            <a:r>
              <a:rPr lang="en-US" dirty="0">
                <a:solidFill>
                  <a:srgbClr val="438AD7"/>
                </a:solidFill>
              </a:rPr>
              <a:t>/ </a:t>
            </a:r>
            <a:r>
              <a:rPr lang="es-PE" dirty="0">
                <a:solidFill>
                  <a:srgbClr val="438AD7"/>
                </a:solidFill>
              </a:rPr>
              <a:t>Importancia estratégica de la localización</a:t>
            </a:r>
          </a:p>
        </p:txBody>
      </p:sp>
      <p:sp>
        <p:nvSpPr>
          <p:cNvPr id="7" name="CuadroTexto 6">
            <a:extLst>
              <a:ext uri="{FF2B5EF4-FFF2-40B4-BE49-F238E27FC236}">
                <a16:creationId xmlns:a16="http://schemas.microsoft.com/office/drawing/2014/main" id="{279927CF-11B8-42D4-BA05-BD24F3957CD6}"/>
              </a:ext>
            </a:extLst>
          </p:cNvPr>
          <p:cNvSpPr txBox="1"/>
          <p:nvPr/>
        </p:nvSpPr>
        <p:spPr>
          <a:xfrm>
            <a:off x="333097" y="1795501"/>
            <a:ext cx="8244408" cy="338554"/>
          </a:xfrm>
          <a:prstGeom prst="rect">
            <a:avLst/>
          </a:prstGeom>
          <a:noFill/>
        </p:spPr>
        <p:txBody>
          <a:bodyPr wrap="square" rtlCol="0">
            <a:spAutoFit/>
          </a:bodyPr>
          <a:lstStyle/>
          <a:p>
            <a:pPr marL="285750" indent="-285750" algn="just">
              <a:buFont typeface="Wingdings" panose="05000000000000000000" pitchFamily="2" charset="2"/>
              <a:buChar char="Ø"/>
            </a:pPr>
            <a:r>
              <a:rPr lang="es-PE" sz="1600" dirty="0"/>
              <a:t>Las alternativas de localización incluyen:</a:t>
            </a:r>
          </a:p>
        </p:txBody>
      </p:sp>
      <p:graphicFrame>
        <p:nvGraphicFramePr>
          <p:cNvPr id="8" name="Diagrama 7">
            <a:extLst>
              <a:ext uri="{FF2B5EF4-FFF2-40B4-BE49-F238E27FC236}">
                <a16:creationId xmlns:a16="http://schemas.microsoft.com/office/drawing/2014/main" id="{DF858313-B1B8-4557-BCB8-AE74B292BE6F}"/>
              </a:ext>
            </a:extLst>
          </p:cNvPr>
          <p:cNvGraphicFramePr/>
          <p:nvPr>
            <p:extLst>
              <p:ext uri="{D42A27DB-BD31-4B8C-83A1-F6EECF244321}">
                <p14:modId xmlns:p14="http://schemas.microsoft.com/office/powerpoint/2010/main" val="462771286"/>
              </p:ext>
            </p:extLst>
          </p:nvPr>
        </p:nvGraphicFramePr>
        <p:xfrm>
          <a:off x="434446" y="2134055"/>
          <a:ext cx="8041709" cy="30300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ángulo 8">
            <a:extLst>
              <a:ext uri="{FF2B5EF4-FFF2-40B4-BE49-F238E27FC236}">
                <a16:creationId xmlns:a16="http://schemas.microsoft.com/office/drawing/2014/main" id="{F099F33B-4F4A-460F-ADA8-D7821A29366A}"/>
              </a:ext>
            </a:extLst>
          </p:cNvPr>
          <p:cNvSpPr/>
          <p:nvPr/>
        </p:nvSpPr>
        <p:spPr>
          <a:xfrm>
            <a:off x="407875" y="876929"/>
            <a:ext cx="8372870" cy="646331"/>
          </a:xfrm>
          <a:prstGeom prst="rect">
            <a:avLst/>
          </a:prstGeom>
          <a:ln>
            <a:solidFill>
              <a:srgbClr val="FF0000"/>
            </a:solidFill>
            <a:prstDash val="dash"/>
          </a:ln>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s-PE" dirty="0"/>
              <a:t>El objetivo de la estrategia de localización es maximizar el beneficio de la ubicación para una compañía.</a:t>
            </a:r>
          </a:p>
        </p:txBody>
      </p:sp>
    </p:spTree>
    <p:extLst>
      <p:ext uri="{BB962C8B-B14F-4D97-AF65-F5344CB8AC3E}">
        <p14:creationId xmlns:p14="http://schemas.microsoft.com/office/powerpoint/2010/main" val="347905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p:nvPr/>
        </p:nvSpPr>
        <p:spPr>
          <a:xfrm>
            <a:off x="407875" y="320830"/>
            <a:ext cx="7204493" cy="369332"/>
          </a:xfrm>
          <a:prstGeom prst="rect">
            <a:avLst/>
          </a:prstGeom>
        </p:spPr>
        <p:txBody>
          <a:bodyPr wrap="square">
            <a:spAutoFit/>
          </a:bodyPr>
          <a:lstStyle/>
          <a:p>
            <a:r>
              <a:rPr lang="en-US" dirty="0">
                <a:solidFill>
                  <a:srgbClr val="438AD7"/>
                </a:solidFill>
              </a:rPr>
              <a:t>/ </a:t>
            </a:r>
            <a:r>
              <a:rPr lang="es-PE" dirty="0">
                <a:solidFill>
                  <a:srgbClr val="438AD7"/>
                </a:solidFill>
              </a:rPr>
              <a:t>Importancia estratégica de la localización</a:t>
            </a:r>
          </a:p>
        </p:txBody>
      </p:sp>
      <p:sp>
        <p:nvSpPr>
          <p:cNvPr id="7" name="Marcador de contenido 1">
            <a:extLst>
              <a:ext uri="{FF2B5EF4-FFF2-40B4-BE49-F238E27FC236}">
                <a16:creationId xmlns:a16="http://schemas.microsoft.com/office/drawing/2014/main" id="{C1B9787E-E1CF-46AA-B92A-A31C6CBBAB68}"/>
              </a:ext>
            </a:extLst>
          </p:cNvPr>
          <p:cNvSpPr txBox="1">
            <a:spLocks/>
          </p:cNvSpPr>
          <p:nvPr/>
        </p:nvSpPr>
        <p:spPr>
          <a:xfrm>
            <a:off x="233772" y="842750"/>
            <a:ext cx="8676456" cy="695593"/>
          </a:xfrm>
          <a:prstGeom prst="rect">
            <a:avLst/>
          </a:prstGeom>
          <a:ln w="28575">
            <a:solidFill>
              <a:srgbClr val="FF0000"/>
            </a:solidFill>
            <a:prstDash val="dash"/>
          </a:ln>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s-PE" sz="2000" dirty="0"/>
              <a:t>La localización tiene un impacto importante en el riesgo y la utilidad globales de la compañía.</a:t>
            </a:r>
          </a:p>
        </p:txBody>
      </p:sp>
      <p:sp>
        <p:nvSpPr>
          <p:cNvPr id="8" name="CuadroTexto 7">
            <a:extLst>
              <a:ext uri="{FF2B5EF4-FFF2-40B4-BE49-F238E27FC236}">
                <a16:creationId xmlns:a16="http://schemas.microsoft.com/office/drawing/2014/main" id="{82F89F94-5831-49D8-80B3-D53C80E64FFE}"/>
              </a:ext>
            </a:extLst>
          </p:cNvPr>
          <p:cNvSpPr txBox="1"/>
          <p:nvPr/>
        </p:nvSpPr>
        <p:spPr>
          <a:xfrm>
            <a:off x="502713" y="3850668"/>
            <a:ext cx="8316416" cy="1323439"/>
          </a:xfrm>
          <a:prstGeom prst="rect">
            <a:avLst/>
          </a:prstGeom>
          <a:noFill/>
        </p:spPr>
        <p:txBody>
          <a:bodyPr wrap="square" rtlCol="0">
            <a:spAutoFit/>
          </a:bodyPr>
          <a:lstStyle/>
          <a:p>
            <a:pPr marL="285750" indent="-285750" algn="just">
              <a:buFont typeface="Wingdings" panose="05000000000000000000" pitchFamily="2" charset="2"/>
              <a:buChar char="Ø"/>
            </a:pPr>
            <a:r>
              <a:rPr lang="es-PE" sz="1600" dirty="0"/>
              <a:t>Consiste en determinar la ubicación geográfica más adecuada para las instalaciones de la empresa tomando en cuenta factores relacionados con los objetivos de la misma.</a:t>
            </a:r>
          </a:p>
          <a:p>
            <a:pPr marL="285750" indent="-285750" algn="just">
              <a:buFont typeface="Wingdings" panose="05000000000000000000" pitchFamily="2" charset="2"/>
              <a:buChar char="Ø"/>
            </a:pPr>
            <a:endParaRPr lang="es-PE" sz="1600" dirty="0"/>
          </a:p>
          <a:p>
            <a:pPr marL="285750" indent="-285750" algn="just">
              <a:buFont typeface="Wingdings" panose="05000000000000000000" pitchFamily="2" charset="2"/>
              <a:buChar char="Ø"/>
            </a:pPr>
            <a:r>
              <a:rPr lang="es-PE" sz="1600" dirty="0"/>
              <a:t>Las decisiones de localización que sirven de base a una estrategia de bajo costo requieren una consideración particularmente cuidadosa.</a:t>
            </a:r>
          </a:p>
        </p:txBody>
      </p:sp>
      <p:pic>
        <p:nvPicPr>
          <p:cNvPr id="9" name="Imagen 1">
            <a:extLst>
              <a:ext uri="{FF2B5EF4-FFF2-40B4-BE49-F238E27FC236}">
                <a16:creationId xmlns:a16="http://schemas.microsoft.com/office/drawing/2014/main" id="{4F06CAA2-F5D3-4E43-8D33-71439771EC36}"/>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877780" y="1647391"/>
            <a:ext cx="3672408" cy="20634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n 9">
            <a:extLst>
              <a:ext uri="{FF2B5EF4-FFF2-40B4-BE49-F238E27FC236}">
                <a16:creationId xmlns:a16="http://schemas.microsoft.com/office/drawing/2014/main" id="{5E0D1091-28C5-49CB-9DDC-0B7669C7E85A}"/>
              </a:ext>
            </a:extLst>
          </p:cNvPr>
          <p:cNvPicPr>
            <a:picLocks noChangeAspect="1"/>
          </p:cNvPicPr>
          <p:nvPr/>
        </p:nvPicPr>
        <p:blipFill>
          <a:blip r:embed="rId4"/>
          <a:stretch>
            <a:fillRect/>
          </a:stretch>
        </p:blipFill>
        <p:spPr>
          <a:xfrm>
            <a:off x="1061356" y="1763984"/>
            <a:ext cx="2409825" cy="1895475"/>
          </a:xfrm>
          <a:prstGeom prst="rect">
            <a:avLst/>
          </a:prstGeom>
        </p:spPr>
      </p:pic>
    </p:spTree>
    <p:extLst>
      <p:ext uri="{BB962C8B-B14F-4D97-AF65-F5344CB8AC3E}">
        <p14:creationId xmlns:p14="http://schemas.microsoft.com/office/powerpoint/2010/main" val="337667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1F85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6" name="Rectangle 3"/>
          <p:cNvSpPr/>
          <p:nvPr/>
        </p:nvSpPr>
        <p:spPr>
          <a:xfrm>
            <a:off x="424252" y="3703125"/>
            <a:ext cx="7966170" cy="480131"/>
          </a:xfrm>
          <a:prstGeom prst="rect">
            <a:avLst/>
          </a:prstGeom>
        </p:spPr>
        <p:txBody>
          <a:bodyPr wrap="square">
            <a:spAutoFit/>
          </a:bodyPr>
          <a:lstStyle/>
          <a:p>
            <a:pPr>
              <a:lnSpc>
                <a:spcPct val="90000"/>
              </a:lnSpc>
              <a:spcBef>
                <a:spcPts val="1000"/>
              </a:spcBef>
              <a:defRPr/>
            </a:pPr>
            <a:r>
              <a:rPr lang="es-PE" sz="2800" b="1" dirty="0">
                <a:solidFill>
                  <a:schemeClr val="bg1"/>
                </a:solidFill>
                <a:cs typeface="Calibri"/>
              </a:rPr>
              <a:t>/ Factores para la localización</a:t>
            </a:r>
          </a:p>
        </p:txBody>
      </p:sp>
    </p:spTree>
    <p:custDataLst>
      <p:tags r:id="rId1"/>
    </p:custDataLst>
    <p:extLst>
      <p:ext uri="{BB962C8B-B14F-4D97-AF65-F5344CB8AC3E}">
        <p14:creationId xmlns:p14="http://schemas.microsoft.com/office/powerpoint/2010/main" val="377711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p:nvPr/>
        </p:nvSpPr>
        <p:spPr>
          <a:xfrm>
            <a:off x="407875" y="320830"/>
            <a:ext cx="7204493" cy="369332"/>
          </a:xfrm>
          <a:prstGeom prst="rect">
            <a:avLst/>
          </a:prstGeom>
        </p:spPr>
        <p:txBody>
          <a:bodyPr wrap="square">
            <a:spAutoFit/>
          </a:bodyPr>
          <a:lstStyle/>
          <a:p>
            <a:r>
              <a:rPr lang="en-US" dirty="0">
                <a:solidFill>
                  <a:srgbClr val="438AD7"/>
                </a:solidFill>
              </a:rPr>
              <a:t>/ </a:t>
            </a:r>
            <a:r>
              <a:rPr lang="es-PE" dirty="0">
                <a:solidFill>
                  <a:srgbClr val="438AD7"/>
                </a:solidFill>
              </a:rPr>
              <a:t>Factores para la localización</a:t>
            </a:r>
            <a:endParaRPr lang="en-US" dirty="0">
              <a:solidFill>
                <a:srgbClr val="438AD7"/>
              </a:solidFill>
            </a:endParaRPr>
          </a:p>
        </p:txBody>
      </p:sp>
      <p:sp>
        <p:nvSpPr>
          <p:cNvPr id="6" name="Rectángulo 5">
            <a:extLst>
              <a:ext uri="{FF2B5EF4-FFF2-40B4-BE49-F238E27FC236}">
                <a16:creationId xmlns:a16="http://schemas.microsoft.com/office/drawing/2014/main" id="{F1092540-5B30-493E-BE41-B3ED2DA3715A}"/>
              </a:ext>
            </a:extLst>
          </p:cNvPr>
          <p:cNvSpPr/>
          <p:nvPr/>
        </p:nvSpPr>
        <p:spPr>
          <a:xfrm>
            <a:off x="407874" y="843321"/>
            <a:ext cx="8548235" cy="369332"/>
          </a:xfrm>
          <a:prstGeom prst="rect">
            <a:avLst/>
          </a:prstGeom>
        </p:spPr>
        <p:txBody>
          <a:bodyPr wrap="square">
            <a:spAutoFit/>
          </a:bodyPr>
          <a:lstStyle/>
          <a:p>
            <a:pPr>
              <a:spcBef>
                <a:spcPct val="0"/>
              </a:spcBef>
            </a:pPr>
            <a:r>
              <a:rPr lang="es-ES" altLang="es-PE" dirty="0"/>
              <a:t>Los factores que afectan las decisiones de localización son:</a:t>
            </a:r>
          </a:p>
        </p:txBody>
      </p:sp>
      <p:graphicFrame>
        <p:nvGraphicFramePr>
          <p:cNvPr id="7" name="Diagrama 6">
            <a:extLst>
              <a:ext uri="{FF2B5EF4-FFF2-40B4-BE49-F238E27FC236}">
                <a16:creationId xmlns:a16="http://schemas.microsoft.com/office/drawing/2014/main" id="{277AC9BA-3E26-43EA-9822-018D4F15184F}"/>
              </a:ext>
            </a:extLst>
          </p:cNvPr>
          <p:cNvGraphicFramePr/>
          <p:nvPr>
            <p:extLst>
              <p:ext uri="{D42A27DB-BD31-4B8C-83A1-F6EECF244321}">
                <p14:modId xmlns:p14="http://schemas.microsoft.com/office/powerpoint/2010/main" val="670042215"/>
              </p:ext>
            </p:extLst>
          </p:nvPr>
        </p:nvGraphicFramePr>
        <p:xfrm>
          <a:off x="958241" y="1704764"/>
          <a:ext cx="7759874" cy="3055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2151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p:nvPr/>
        </p:nvSpPr>
        <p:spPr>
          <a:xfrm>
            <a:off x="407875" y="320830"/>
            <a:ext cx="7204493" cy="369332"/>
          </a:xfrm>
          <a:prstGeom prst="rect">
            <a:avLst/>
          </a:prstGeom>
        </p:spPr>
        <p:txBody>
          <a:bodyPr wrap="square">
            <a:spAutoFit/>
          </a:bodyPr>
          <a:lstStyle/>
          <a:p>
            <a:r>
              <a:rPr lang="en-US" dirty="0">
                <a:solidFill>
                  <a:srgbClr val="438AD7"/>
                </a:solidFill>
              </a:rPr>
              <a:t>/ </a:t>
            </a:r>
            <a:r>
              <a:rPr lang="es-PE" dirty="0">
                <a:solidFill>
                  <a:srgbClr val="438AD7"/>
                </a:solidFill>
              </a:rPr>
              <a:t>Factores para la localización</a:t>
            </a:r>
            <a:endParaRPr lang="en-US" dirty="0">
              <a:solidFill>
                <a:srgbClr val="438AD7"/>
              </a:solidFill>
            </a:endParaRPr>
          </a:p>
        </p:txBody>
      </p:sp>
      <p:sp>
        <p:nvSpPr>
          <p:cNvPr id="6" name="CuadroTexto 5">
            <a:extLst>
              <a:ext uri="{FF2B5EF4-FFF2-40B4-BE49-F238E27FC236}">
                <a16:creationId xmlns:a16="http://schemas.microsoft.com/office/drawing/2014/main" id="{F9CC10AD-BA72-447E-9388-D9E0C794834D}"/>
              </a:ext>
            </a:extLst>
          </p:cNvPr>
          <p:cNvSpPr txBox="1"/>
          <p:nvPr/>
        </p:nvSpPr>
        <p:spPr>
          <a:xfrm>
            <a:off x="250521" y="942676"/>
            <a:ext cx="2404997" cy="369332"/>
          </a:xfrm>
          <a:prstGeom prst="rect">
            <a:avLst/>
          </a:prstGeom>
          <a:noFill/>
        </p:spPr>
        <p:txBody>
          <a:bodyPr wrap="square" rtlCol="0">
            <a:spAutoFit/>
          </a:bodyPr>
          <a:lstStyle/>
          <a:p>
            <a:r>
              <a:rPr lang="es-ES" b="1" dirty="0"/>
              <a:t>Productividad laboral</a:t>
            </a:r>
          </a:p>
        </p:txBody>
      </p:sp>
      <p:sp>
        <p:nvSpPr>
          <p:cNvPr id="7" name="Text Box 7">
            <a:extLst>
              <a:ext uri="{FF2B5EF4-FFF2-40B4-BE49-F238E27FC236}">
                <a16:creationId xmlns:a16="http://schemas.microsoft.com/office/drawing/2014/main" id="{F2B4A9EC-DD2E-4C04-91FE-23A686863531}"/>
              </a:ext>
            </a:extLst>
          </p:cNvPr>
          <p:cNvSpPr txBox="1">
            <a:spLocks noChangeArrowheads="1"/>
          </p:cNvSpPr>
          <p:nvPr/>
        </p:nvSpPr>
        <p:spPr bwMode="auto">
          <a:xfrm>
            <a:off x="349649" y="1572966"/>
            <a:ext cx="825573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s-PE" altLang="es-PE" sz="2000" dirty="0"/>
              <a:t>Cuando se decide sobre una localización, la administración puede verse atraída hacia áreas con salarios bajos. </a:t>
            </a:r>
            <a:endParaRPr lang="es-ES" altLang="es-PE" sz="2000" dirty="0"/>
          </a:p>
        </p:txBody>
      </p:sp>
      <p:sp>
        <p:nvSpPr>
          <p:cNvPr id="8" name="Rectángulo 7">
            <a:extLst>
              <a:ext uri="{FF2B5EF4-FFF2-40B4-BE49-F238E27FC236}">
                <a16:creationId xmlns:a16="http://schemas.microsoft.com/office/drawing/2014/main" id="{50C46165-31F0-4FA5-90DF-738E974898C1}"/>
              </a:ext>
            </a:extLst>
          </p:cNvPr>
          <p:cNvSpPr/>
          <p:nvPr/>
        </p:nvSpPr>
        <p:spPr>
          <a:xfrm>
            <a:off x="353441" y="2349668"/>
            <a:ext cx="4894964" cy="1015663"/>
          </a:xfrm>
          <a:prstGeom prst="rect">
            <a:avLst/>
          </a:prstGeom>
        </p:spPr>
        <p:txBody>
          <a:bodyPr wrap="square">
            <a:spAutoFit/>
          </a:bodyPr>
          <a:lstStyle/>
          <a:p>
            <a:pPr algn="just"/>
            <a:r>
              <a:rPr lang="es-PE" altLang="es-PE" sz="2000" dirty="0"/>
              <a:t>Sin embargo, los salarios bajos no se pueden considerar por sí solos, l</a:t>
            </a:r>
            <a:r>
              <a:rPr lang="es-PE" sz="2000" dirty="0"/>
              <a:t>a administración también debe considerar la productividad.</a:t>
            </a:r>
            <a:endParaRPr lang="es-ES" altLang="es-PE" sz="2000" dirty="0"/>
          </a:p>
        </p:txBody>
      </p:sp>
      <p:pic>
        <p:nvPicPr>
          <p:cNvPr id="9" name="Imagen 8">
            <a:extLst>
              <a:ext uri="{FF2B5EF4-FFF2-40B4-BE49-F238E27FC236}">
                <a16:creationId xmlns:a16="http://schemas.microsoft.com/office/drawing/2014/main" id="{EF5CDA5D-0CCC-4CA8-97C3-96CEA3D08DBF}"/>
              </a:ext>
            </a:extLst>
          </p:cNvPr>
          <p:cNvPicPr>
            <a:picLocks noChangeAspect="1"/>
          </p:cNvPicPr>
          <p:nvPr/>
        </p:nvPicPr>
        <p:blipFill>
          <a:blip r:embed="rId3"/>
          <a:stretch>
            <a:fillRect/>
          </a:stretch>
        </p:blipFill>
        <p:spPr>
          <a:xfrm>
            <a:off x="5868144" y="2060848"/>
            <a:ext cx="2292193" cy="2471203"/>
          </a:xfrm>
          <a:prstGeom prst="rect">
            <a:avLst/>
          </a:prstGeom>
        </p:spPr>
      </p:pic>
      <p:pic>
        <p:nvPicPr>
          <p:cNvPr id="10" name="Imagen 9">
            <a:extLst>
              <a:ext uri="{FF2B5EF4-FFF2-40B4-BE49-F238E27FC236}">
                <a16:creationId xmlns:a16="http://schemas.microsoft.com/office/drawing/2014/main" id="{9C868074-395E-4243-8B6E-B41AEA4D6D2B}"/>
              </a:ext>
            </a:extLst>
          </p:cNvPr>
          <p:cNvPicPr>
            <a:picLocks noChangeAspect="1"/>
          </p:cNvPicPr>
          <p:nvPr/>
        </p:nvPicPr>
        <p:blipFill>
          <a:blip r:embed="rId4"/>
          <a:stretch>
            <a:fillRect/>
          </a:stretch>
        </p:blipFill>
        <p:spPr>
          <a:xfrm>
            <a:off x="250521" y="3450642"/>
            <a:ext cx="3306871" cy="1855797"/>
          </a:xfrm>
          <a:prstGeom prst="rect">
            <a:avLst/>
          </a:prstGeom>
        </p:spPr>
      </p:pic>
    </p:spTree>
    <p:extLst>
      <p:ext uri="{BB962C8B-B14F-4D97-AF65-F5344CB8AC3E}">
        <p14:creationId xmlns:p14="http://schemas.microsoft.com/office/powerpoint/2010/main" val="480199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a:xfrm>
            <a:off x="407875" y="320830"/>
            <a:ext cx="7204493" cy="369332"/>
          </a:xfrm>
          <a:prstGeom prst="rect">
            <a:avLst/>
          </a:prstGeom>
        </p:spPr>
        <p:txBody>
          <a:bodyPr wrap="square">
            <a:spAutoFit/>
          </a:bodyPr>
          <a:lstStyle/>
          <a:p>
            <a:r>
              <a:rPr lang="en-US" dirty="0">
                <a:solidFill>
                  <a:srgbClr val="438AD7"/>
                </a:solidFill>
              </a:rPr>
              <a:t>/ </a:t>
            </a:r>
            <a:r>
              <a:rPr lang="es-PE" dirty="0">
                <a:solidFill>
                  <a:srgbClr val="438AD7"/>
                </a:solidFill>
              </a:rPr>
              <a:t>Factores para la localización</a:t>
            </a:r>
            <a:endParaRPr lang="en-US" dirty="0">
              <a:solidFill>
                <a:srgbClr val="438AD7"/>
              </a:solidFill>
            </a:endParaRPr>
          </a:p>
        </p:txBody>
      </p:sp>
      <p:sp>
        <p:nvSpPr>
          <p:cNvPr id="6" name="CuadroTexto 5">
            <a:extLst>
              <a:ext uri="{FF2B5EF4-FFF2-40B4-BE49-F238E27FC236}">
                <a16:creationId xmlns:a16="http://schemas.microsoft.com/office/drawing/2014/main" id="{F12174C2-D8CD-4530-9D15-3034253271B4}"/>
              </a:ext>
            </a:extLst>
          </p:cNvPr>
          <p:cNvSpPr txBox="1"/>
          <p:nvPr/>
        </p:nvSpPr>
        <p:spPr>
          <a:xfrm>
            <a:off x="250521" y="942676"/>
            <a:ext cx="2680569" cy="369332"/>
          </a:xfrm>
          <a:prstGeom prst="rect">
            <a:avLst/>
          </a:prstGeom>
          <a:noFill/>
        </p:spPr>
        <p:txBody>
          <a:bodyPr wrap="square" rtlCol="0">
            <a:spAutoFit/>
          </a:bodyPr>
          <a:lstStyle/>
          <a:p>
            <a:r>
              <a:rPr lang="es-ES" b="1" dirty="0"/>
              <a:t>Proximidad a los clientes</a:t>
            </a:r>
          </a:p>
        </p:txBody>
      </p:sp>
      <p:sp>
        <p:nvSpPr>
          <p:cNvPr id="7" name="Text Box 7">
            <a:extLst>
              <a:ext uri="{FF2B5EF4-FFF2-40B4-BE49-F238E27FC236}">
                <a16:creationId xmlns:a16="http://schemas.microsoft.com/office/drawing/2014/main" id="{5255D9E8-FCD7-4641-859C-9F7C4E2E550B}"/>
              </a:ext>
            </a:extLst>
          </p:cNvPr>
          <p:cNvSpPr txBox="1">
            <a:spLocks noChangeArrowheads="1"/>
          </p:cNvSpPr>
          <p:nvPr/>
        </p:nvSpPr>
        <p:spPr bwMode="auto">
          <a:xfrm>
            <a:off x="179512" y="1316190"/>
            <a:ext cx="847597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s-ES" altLang="es-PE" sz="2000" dirty="0"/>
              <a:t>Para las empresas de servicio, la proximidad a los clientes es el factor fundamental para la localización.</a:t>
            </a:r>
          </a:p>
        </p:txBody>
      </p:sp>
      <p:pic>
        <p:nvPicPr>
          <p:cNvPr id="8" name="Imagen 7">
            <a:extLst>
              <a:ext uri="{FF2B5EF4-FFF2-40B4-BE49-F238E27FC236}">
                <a16:creationId xmlns:a16="http://schemas.microsoft.com/office/drawing/2014/main" id="{6EE23B06-07FC-4E98-A519-6B3714EE94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92950" y="2088574"/>
            <a:ext cx="1700047" cy="1141637"/>
          </a:xfrm>
          <a:prstGeom prst="rect">
            <a:avLst/>
          </a:prstGeom>
        </p:spPr>
      </p:pic>
      <p:sp>
        <p:nvSpPr>
          <p:cNvPr id="10" name="CuadroTexto 9">
            <a:extLst>
              <a:ext uri="{FF2B5EF4-FFF2-40B4-BE49-F238E27FC236}">
                <a16:creationId xmlns:a16="http://schemas.microsoft.com/office/drawing/2014/main" id="{05044B88-0E89-494D-900E-9E2585F8121B}"/>
              </a:ext>
            </a:extLst>
          </p:cNvPr>
          <p:cNvSpPr txBox="1"/>
          <p:nvPr/>
        </p:nvSpPr>
        <p:spPr>
          <a:xfrm>
            <a:off x="916113" y="2289290"/>
            <a:ext cx="1349383" cy="738664"/>
          </a:xfrm>
          <a:prstGeom prst="rect">
            <a:avLst/>
          </a:prstGeom>
          <a:noFill/>
          <a:ln>
            <a:solidFill>
              <a:schemeClr val="tx1"/>
            </a:solidFill>
          </a:ln>
        </p:spPr>
        <p:txBody>
          <a:bodyPr wrap="square" rtlCol="0">
            <a:spAutoFit/>
          </a:bodyPr>
          <a:lstStyle/>
          <a:p>
            <a:r>
              <a:rPr lang="es-PE" sz="1050" b="1" dirty="0"/>
              <a:t>Farmacias requieren múltiples puntos de atención para llegar a sus </a:t>
            </a:r>
            <a:r>
              <a:rPr lang="es-PE" sz="1050" b="1" dirty="0" smtClean="0"/>
              <a:t>clientes.</a:t>
            </a:r>
            <a:endParaRPr lang="es-PE" sz="1050" b="1" dirty="0"/>
          </a:p>
        </p:txBody>
      </p:sp>
      <p:pic>
        <p:nvPicPr>
          <p:cNvPr id="11" name="Imagen 10">
            <a:extLst>
              <a:ext uri="{FF2B5EF4-FFF2-40B4-BE49-F238E27FC236}">
                <a16:creationId xmlns:a16="http://schemas.microsoft.com/office/drawing/2014/main" id="{09CE938F-A5A2-459B-8D65-D31DAD62725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8789" y="3690925"/>
            <a:ext cx="1539281" cy="1024322"/>
          </a:xfrm>
          <a:prstGeom prst="rect">
            <a:avLst/>
          </a:prstGeom>
        </p:spPr>
      </p:pic>
      <p:pic>
        <p:nvPicPr>
          <p:cNvPr id="12" name="Imagen 11">
            <a:extLst>
              <a:ext uri="{FF2B5EF4-FFF2-40B4-BE49-F238E27FC236}">
                <a16:creationId xmlns:a16="http://schemas.microsoft.com/office/drawing/2014/main" id="{5576757F-3F1E-4375-B793-078F3095887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65496" y="4260693"/>
            <a:ext cx="1177713" cy="863057"/>
          </a:xfrm>
          <a:prstGeom prst="rect">
            <a:avLst/>
          </a:prstGeom>
        </p:spPr>
      </p:pic>
      <p:sp>
        <p:nvSpPr>
          <p:cNvPr id="13" name="CuadroTexto 12">
            <a:extLst>
              <a:ext uri="{FF2B5EF4-FFF2-40B4-BE49-F238E27FC236}">
                <a16:creationId xmlns:a16="http://schemas.microsoft.com/office/drawing/2014/main" id="{9FDD0E17-D31F-459B-9F04-71FC23D0DCEC}"/>
              </a:ext>
            </a:extLst>
          </p:cNvPr>
          <p:cNvSpPr txBox="1"/>
          <p:nvPr/>
        </p:nvSpPr>
        <p:spPr>
          <a:xfrm>
            <a:off x="2195453" y="3495425"/>
            <a:ext cx="2032302" cy="577081"/>
          </a:xfrm>
          <a:prstGeom prst="rect">
            <a:avLst/>
          </a:prstGeom>
          <a:noFill/>
          <a:ln>
            <a:solidFill>
              <a:schemeClr val="tx1"/>
            </a:solidFill>
          </a:ln>
        </p:spPr>
        <p:txBody>
          <a:bodyPr wrap="square" rtlCol="0">
            <a:spAutoFit/>
          </a:bodyPr>
          <a:lstStyle/>
          <a:p>
            <a:r>
              <a:rPr lang="es-PE" sz="1050" b="1" dirty="0"/>
              <a:t>Coca Cola encuentra </a:t>
            </a:r>
            <a:r>
              <a:rPr lang="es-PE" sz="1050" b="1" dirty="0" smtClean="0"/>
              <a:t>más </a:t>
            </a:r>
            <a:r>
              <a:rPr lang="es-PE" sz="1050" b="1" dirty="0"/>
              <a:t>conveniente tener plantas envasadoras en muchos </a:t>
            </a:r>
            <a:r>
              <a:rPr lang="es-PE" sz="1050" b="1" dirty="0" smtClean="0"/>
              <a:t>países.</a:t>
            </a:r>
            <a:endParaRPr lang="es-PE" sz="1050" b="1" dirty="0"/>
          </a:p>
        </p:txBody>
      </p:sp>
      <p:pic>
        <p:nvPicPr>
          <p:cNvPr id="14" name="Imagen 13">
            <a:extLst>
              <a:ext uri="{FF2B5EF4-FFF2-40B4-BE49-F238E27FC236}">
                <a16:creationId xmlns:a16="http://schemas.microsoft.com/office/drawing/2014/main" id="{F41765B3-4418-4778-872E-98213053B39C}"/>
              </a:ext>
            </a:extLst>
          </p:cNvPr>
          <p:cNvPicPr>
            <a:picLocks noChangeAspect="1"/>
          </p:cNvPicPr>
          <p:nvPr/>
        </p:nvPicPr>
        <p:blipFill>
          <a:blip r:embed="rId6"/>
          <a:stretch>
            <a:fillRect/>
          </a:stretch>
        </p:blipFill>
        <p:spPr>
          <a:xfrm>
            <a:off x="4899046" y="2047409"/>
            <a:ext cx="2191077" cy="1376593"/>
          </a:xfrm>
          <a:prstGeom prst="rect">
            <a:avLst/>
          </a:prstGeom>
        </p:spPr>
      </p:pic>
      <p:sp>
        <p:nvSpPr>
          <p:cNvPr id="15" name="CuadroTexto 14">
            <a:extLst>
              <a:ext uri="{FF2B5EF4-FFF2-40B4-BE49-F238E27FC236}">
                <a16:creationId xmlns:a16="http://schemas.microsoft.com/office/drawing/2014/main" id="{1A2FAC68-E6E5-4D21-8CBE-4722BD820215}"/>
              </a:ext>
            </a:extLst>
          </p:cNvPr>
          <p:cNvSpPr txBox="1"/>
          <p:nvPr/>
        </p:nvSpPr>
        <p:spPr>
          <a:xfrm>
            <a:off x="7346289" y="2491547"/>
            <a:ext cx="1539820" cy="738664"/>
          </a:xfrm>
          <a:prstGeom prst="rect">
            <a:avLst/>
          </a:prstGeom>
          <a:noFill/>
          <a:ln>
            <a:solidFill>
              <a:schemeClr val="tx1"/>
            </a:solidFill>
          </a:ln>
        </p:spPr>
        <p:txBody>
          <a:bodyPr wrap="square" rtlCol="0">
            <a:spAutoFit/>
          </a:bodyPr>
          <a:lstStyle/>
          <a:p>
            <a:r>
              <a:rPr lang="es-PE" sz="1050" b="1" dirty="0"/>
              <a:t>Comerciantes de ropa buscan zonas concurridas para su mercado </a:t>
            </a:r>
            <a:r>
              <a:rPr lang="es-PE" sz="1050" b="1" dirty="0" smtClean="0"/>
              <a:t>objetivo.</a:t>
            </a:r>
            <a:endParaRPr lang="es-PE" sz="1050" b="1" dirty="0"/>
          </a:p>
        </p:txBody>
      </p:sp>
      <p:pic>
        <p:nvPicPr>
          <p:cNvPr id="16" name="Imagen 15">
            <a:extLst>
              <a:ext uri="{FF2B5EF4-FFF2-40B4-BE49-F238E27FC236}">
                <a16:creationId xmlns:a16="http://schemas.microsoft.com/office/drawing/2014/main" id="{4F54081B-7010-472A-9CE2-8DF991393B31}"/>
              </a:ext>
            </a:extLst>
          </p:cNvPr>
          <p:cNvPicPr>
            <a:picLocks noChangeAspect="1"/>
          </p:cNvPicPr>
          <p:nvPr/>
        </p:nvPicPr>
        <p:blipFill>
          <a:blip r:embed="rId7"/>
          <a:stretch>
            <a:fillRect/>
          </a:stretch>
        </p:blipFill>
        <p:spPr>
          <a:xfrm>
            <a:off x="4899046" y="3667591"/>
            <a:ext cx="3501451" cy="1456159"/>
          </a:xfrm>
          <a:prstGeom prst="rect">
            <a:avLst/>
          </a:prstGeom>
        </p:spPr>
      </p:pic>
    </p:spTree>
    <p:custDataLst>
      <p:tags r:id="rId1"/>
    </p:custDataLst>
    <p:extLst>
      <p:ext uri="{BB962C8B-B14F-4D97-AF65-F5344CB8AC3E}">
        <p14:creationId xmlns:p14="http://schemas.microsoft.com/office/powerpoint/2010/main" val="274823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DESIGN_ID_OFFICE THEME" val="Yge96mEv"/>
  <p:tag name="ARTICULATE_SLIDE_COUNT" val="1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3956</TotalTime>
  <Words>1688</Words>
  <Application>Microsoft Office PowerPoint</Application>
  <PresentationFormat>Presentación en pantalla (16:10)</PresentationFormat>
  <Paragraphs>156</Paragraphs>
  <Slides>25</Slides>
  <Notes>11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25</vt:i4>
      </vt:variant>
    </vt:vector>
  </HeadingPairs>
  <TitlesOfParts>
    <vt:vector size="30" baseType="lpstr">
      <vt:lpstr>Arial</vt:lpstr>
      <vt:lpstr>Calibri</vt:lpstr>
      <vt:lpstr>Source Sans Pro</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ISIL</dc:creator>
  <cp:lastModifiedBy>Diego Santamaria Saldaña</cp:lastModifiedBy>
  <cp:revision>354</cp:revision>
  <cp:lastPrinted>2018-01-16T21:42:59Z</cp:lastPrinted>
  <dcterms:created xsi:type="dcterms:W3CDTF">2016-10-06T14:52:02Z</dcterms:created>
  <dcterms:modified xsi:type="dcterms:W3CDTF">2020-09-21T18:57:28Z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